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3" r:id="rId3"/>
    <p:sldId id="259" r:id="rId4"/>
    <p:sldId id="294" r:id="rId5"/>
    <p:sldId id="336" r:id="rId6"/>
    <p:sldId id="303" r:id="rId7"/>
    <p:sldId id="319" r:id="rId8"/>
    <p:sldId id="344" r:id="rId9"/>
    <p:sldId id="304" r:id="rId10"/>
    <p:sldId id="316" r:id="rId11"/>
    <p:sldId id="302" r:id="rId12"/>
    <p:sldId id="317" r:id="rId13"/>
    <p:sldId id="318" r:id="rId14"/>
    <p:sldId id="338" r:id="rId15"/>
    <p:sldId id="340" r:id="rId16"/>
    <p:sldId id="339" r:id="rId17"/>
    <p:sldId id="342" r:id="rId18"/>
    <p:sldId id="260" r:id="rId19"/>
    <p:sldId id="353" r:id="rId20"/>
    <p:sldId id="341" r:id="rId21"/>
    <p:sldId id="347" r:id="rId22"/>
    <p:sldId id="348" r:id="rId23"/>
    <p:sldId id="349" r:id="rId24"/>
    <p:sldId id="350" r:id="rId25"/>
    <p:sldId id="351" r:id="rId26"/>
    <p:sldId id="352" r:id="rId27"/>
    <p:sldId id="287" r:id="rId28"/>
    <p:sldId id="323" r:id="rId29"/>
    <p:sldId id="300" r:id="rId30"/>
    <p:sldId id="357" r:id="rId31"/>
    <p:sldId id="356" r:id="rId32"/>
    <p:sldId id="354" r:id="rId33"/>
    <p:sldId id="345" r:id="rId34"/>
    <p:sldId id="355" r:id="rId35"/>
    <p:sldId id="309" r:id="rId36"/>
    <p:sldId id="327" r:id="rId37"/>
    <p:sldId id="28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0CC88-B83F-41E8-ABB8-28381020AA6F}" v="29" dt="2024-02-28T11:25:40.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2" d="100"/>
          <a:sy n="62" d="100"/>
        </p:scale>
        <p:origin x="7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Fjársvik á netinu</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Sheet1!$A$7</c:f>
              <c:strCache>
                <c:ptCount val="1"/>
                <c:pt idx="0">
                  <c:v>Tilraun til netbrots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Sheet1!$B$6:$D$6</c:f>
              <c:numCache>
                <c:formatCode>General</c:formatCode>
                <c:ptCount val="3"/>
                <c:pt idx="0">
                  <c:v>2020</c:v>
                </c:pt>
                <c:pt idx="1">
                  <c:v>2021</c:v>
                </c:pt>
                <c:pt idx="2">
                  <c:v>2022</c:v>
                </c:pt>
              </c:numCache>
            </c:numRef>
          </c:cat>
          <c:val>
            <c:numRef>
              <c:f>Sheet1!$B$7:$D$7</c:f>
              <c:numCache>
                <c:formatCode>0.00%</c:formatCode>
                <c:ptCount val="3"/>
                <c:pt idx="0">
                  <c:v>0.251</c:v>
                </c:pt>
                <c:pt idx="1">
                  <c:v>0.32900000000000001</c:v>
                </c:pt>
                <c:pt idx="2">
                  <c:v>0.376</c:v>
                </c:pt>
              </c:numCache>
            </c:numRef>
          </c:val>
          <c:extLst>
            <c:ext xmlns:c16="http://schemas.microsoft.com/office/drawing/2014/chart" uri="{C3380CC4-5D6E-409C-BE32-E72D297353CC}">
              <c16:uniqueId val="{00000000-9141-425A-967C-DE25124EDF36}"/>
            </c:ext>
          </c:extLst>
        </c:ser>
        <c:ser>
          <c:idx val="1"/>
          <c:order val="1"/>
          <c:tx>
            <c:strRef>
              <c:f>Sheet1!$A$8</c:f>
              <c:strCache>
                <c:ptCount val="1"/>
                <c:pt idx="0">
                  <c:v>Fjártjón vegna netbrots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s-I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Sheet1!$B$6:$D$6</c:f>
              <c:numCache>
                <c:formatCode>General</c:formatCode>
                <c:ptCount val="3"/>
                <c:pt idx="0">
                  <c:v>2020</c:v>
                </c:pt>
                <c:pt idx="1">
                  <c:v>2021</c:v>
                </c:pt>
                <c:pt idx="2">
                  <c:v>2022</c:v>
                </c:pt>
              </c:numCache>
            </c:numRef>
          </c:cat>
          <c:val>
            <c:numRef>
              <c:f>Sheet1!$B$8:$D$8</c:f>
              <c:numCache>
                <c:formatCode>0.00%</c:formatCode>
                <c:ptCount val="3"/>
                <c:pt idx="0">
                  <c:v>6.0999999999999999E-2</c:v>
                </c:pt>
                <c:pt idx="1">
                  <c:v>5.8000000000000003E-2</c:v>
                </c:pt>
                <c:pt idx="2">
                  <c:v>6.5000000000000002E-2</c:v>
                </c:pt>
              </c:numCache>
            </c:numRef>
          </c:val>
          <c:extLst>
            <c:ext xmlns:c16="http://schemas.microsoft.com/office/drawing/2014/chart" uri="{C3380CC4-5D6E-409C-BE32-E72D297353CC}">
              <c16:uniqueId val="{00000001-9141-425A-967C-DE25124EDF36}"/>
            </c:ext>
          </c:extLst>
        </c:ser>
        <c:dLbls>
          <c:dLblPos val="outEnd"/>
          <c:showLegendKey val="0"/>
          <c:showVal val="1"/>
          <c:showCatName val="0"/>
          <c:showSerName val="0"/>
          <c:showPercent val="0"/>
          <c:showBubbleSize val="0"/>
        </c:dLbls>
        <c:gapWidth val="219"/>
        <c:overlap val="-27"/>
        <c:axId val="486109391"/>
        <c:axId val="321197039"/>
      </c:barChart>
      <c:catAx>
        <c:axId val="48610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321197039"/>
        <c:crosses val="autoZero"/>
        <c:auto val="1"/>
        <c:lblAlgn val="ctr"/>
        <c:lblOffset val="100"/>
        <c:noMultiLvlLbl val="0"/>
      </c:catAx>
      <c:valAx>
        <c:axId val="3211970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486109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Áætluð fjárhæð tjóns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s-IS"/>
        </a:p>
      </c:txPr>
    </c:title>
    <c:autoTitleDeleted val="0"/>
    <c:plotArea>
      <c:layout/>
      <c:barChart>
        <c:barDir val="col"/>
        <c:grouping val="clustered"/>
        <c:varyColors val="0"/>
        <c:ser>
          <c:idx val="0"/>
          <c:order val="0"/>
          <c:tx>
            <c:strRef>
              <c:f>Sheet1!$B$29</c:f>
              <c:strCache>
                <c:ptCount val="1"/>
                <c:pt idx="0">
                  <c:v>2020</c:v>
                </c:pt>
              </c:strCache>
            </c:strRef>
          </c:tx>
          <c:spPr>
            <a:solidFill>
              <a:schemeClr val="accent1"/>
            </a:solidFill>
            <a:ln>
              <a:noFill/>
            </a:ln>
            <a:effectLst/>
          </c:spPr>
          <c:invertIfNegative val="0"/>
          <c:cat>
            <c:strRef>
              <c:f>Sheet1!$A$30:$A$35</c:f>
              <c:strCache>
                <c:ptCount val="6"/>
                <c:pt idx="0">
                  <c:v>1 5 þús. kr eða lægri</c:v>
                </c:pt>
                <c:pt idx="1">
                  <c:v>2 5-20 þús. kr.</c:v>
                </c:pt>
                <c:pt idx="2">
                  <c:v>3 21-100 þús. kr.</c:v>
                </c:pt>
                <c:pt idx="3">
                  <c:v>4 101-500 þús. kr.</c:v>
                </c:pt>
                <c:pt idx="4">
                  <c:v>5 501 þús. - 1 milljón kr.</c:v>
                </c:pt>
                <c:pt idx="5">
                  <c:v>6 Yfir milljón kr.</c:v>
                </c:pt>
              </c:strCache>
            </c:strRef>
          </c:cat>
          <c:val>
            <c:numRef>
              <c:f>Sheet1!$B$30:$B$35</c:f>
              <c:numCache>
                <c:formatCode>General</c:formatCode>
                <c:ptCount val="6"/>
                <c:pt idx="0">
                  <c:v>15.2</c:v>
                </c:pt>
                <c:pt idx="1">
                  <c:v>42.3</c:v>
                </c:pt>
                <c:pt idx="2">
                  <c:v>21</c:v>
                </c:pt>
                <c:pt idx="3">
                  <c:v>13.7</c:v>
                </c:pt>
                <c:pt idx="4">
                  <c:v>6.6</c:v>
                </c:pt>
                <c:pt idx="5">
                  <c:v>1.3</c:v>
                </c:pt>
              </c:numCache>
            </c:numRef>
          </c:val>
          <c:extLst>
            <c:ext xmlns:c16="http://schemas.microsoft.com/office/drawing/2014/chart" uri="{C3380CC4-5D6E-409C-BE32-E72D297353CC}">
              <c16:uniqueId val="{00000000-602C-467F-94BE-20F6F54B219C}"/>
            </c:ext>
          </c:extLst>
        </c:ser>
        <c:ser>
          <c:idx val="1"/>
          <c:order val="1"/>
          <c:tx>
            <c:strRef>
              <c:f>Sheet1!$C$29</c:f>
              <c:strCache>
                <c:ptCount val="1"/>
                <c:pt idx="0">
                  <c:v>2021</c:v>
                </c:pt>
              </c:strCache>
            </c:strRef>
          </c:tx>
          <c:spPr>
            <a:solidFill>
              <a:schemeClr val="accent2"/>
            </a:solidFill>
            <a:ln>
              <a:noFill/>
            </a:ln>
            <a:effectLst/>
          </c:spPr>
          <c:invertIfNegative val="0"/>
          <c:cat>
            <c:strRef>
              <c:f>Sheet1!$A$30:$A$35</c:f>
              <c:strCache>
                <c:ptCount val="6"/>
                <c:pt idx="0">
                  <c:v>1 5 þús. kr eða lægri</c:v>
                </c:pt>
                <c:pt idx="1">
                  <c:v>2 5-20 þús. kr.</c:v>
                </c:pt>
                <c:pt idx="2">
                  <c:v>3 21-100 þús. kr.</c:v>
                </c:pt>
                <c:pt idx="3">
                  <c:v>4 101-500 þús. kr.</c:v>
                </c:pt>
                <c:pt idx="4">
                  <c:v>5 501 þús. - 1 milljón kr.</c:v>
                </c:pt>
                <c:pt idx="5">
                  <c:v>6 Yfir milljón kr.</c:v>
                </c:pt>
              </c:strCache>
            </c:strRef>
          </c:cat>
          <c:val>
            <c:numRef>
              <c:f>Sheet1!$C$30:$C$35</c:f>
              <c:numCache>
                <c:formatCode>General</c:formatCode>
                <c:ptCount val="6"/>
                <c:pt idx="0">
                  <c:v>21.6</c:v>
                </c:pt>
                <c:pt idx="1">
                  <c:v>46.1</c:v>
                </c:pt>
                <c:pt idx="2">
                  <c:v>21.8</c:v>
                </c:pt>
                <c:pt idx="3">
                  <c:v>4.0999999999999996</c:v>
                </c:pt>
                <c:pt idx="4">
                  <c:v>5.5</c:v>
                </c:pt>
                <c:pt idx="5">
                  <c:v>0.9</c:v>
                </c:pt>
              </c:numCache>
            </c:numRef>
          </c:val>
          <c:extLst>
            <c:ext xmlns:c16="http://schemas.microsoft.com/office/drawing/2014/chart" uri="{C3380CC4-5D6E-409C-BE32-E72D297353CC}">
              <c16:uniqueId val="{00000001-602C-467F-94BE-20F6F54B219C}"/>
            </c:ext>
          </c:extLst>
        </c:ser>
        <c:ser>
          <c:idx val="2"/>
          <c:order val="2"/>
          <c:tx>
            <c:strRef>
              <c:f>Sheet1!$D$29</c:f>
              <c:strCache>
                <c:ptCount val="1"/>
                <c:pt idx="0">
                  <c:v>2022</c:v>
                </c:pt>
              </c:strCache>
            </c:strRef>
          </c:tx>
          <c:spPr>
            <a:solidFill>
              <a:schemeClr val="accent3"/>
            </a:solidFill>
            <a:ln>
              <a:noFill/>
            </a:ln>
            <a:effectLst/>
          </c:spPr>
          <c:invertIfNegative val="0"/>
          <c:cat>
            <c:strRef>
              <c:f>Sheet1!$A$30:$A$35</c:f>
              <c:strCache>
                <c:ptCount val="6"/>
                <c:pt idx="0">
                  <c:v>1 5 þús. kr eða lægri</c:v>
                </c:pt>
                <c:pt idx="1">
                  <c:v>2 5-20 þús. kr.</c:v>
                </c:pt>
                <c:pt idx="2">
                  <c:v>3 21-100 þús. kr.</c:v>
                </c:pt>
                <c:pt idx="3">
                  <c:v>4 101-500 þús. kr.</c:v>
                </c:pt>
                <c:pt idx="4">
                  <c:v>5 501 þús. - 1 milljón kr.</c:v>
                </c:pt>
                <c:pt idx="5">
                  <c:v>6 Yfir milljón kr.</c:v>
                </c:pt>
              </c:strCache>
            </c:strRef>
          </c:cat>
          <c:val>
            <c:numRef>
              <c:f>Sheet1!$D$30:$D$35</c:f>
              <c:numCache>
                <c:formatCode>General</c:formatCode>
                <c:ptCount val="6"/>
                <c:pt idx="0">
                  <c:v>19.2</c:v>
                </c:pt>
                <c:pt idx="1">
                  <c:v>44.3</c:v>
                </c:pt>
                <c:pt idx="2">
                  <c:v>18.7</c:v>
                </c:pt>
                <c:pt idx="3">
                  <c:v>9.5</c:v>
                </c:pt>
                <c:pt idx="4">
                  <c:v>2</c:v>
                </c:pt>
                <c:pt idx="5">
                  <c:v>6.2</c:v>
                </c:pt>
              </c:numCache>
            </c:numRef>
          </c:val>
          <c:extLst>
            <c:ext xmlns:c16="http://schemas.microsoft.com/office/drawing/2014/chart" uri="{C3380CC4-5D6E-409C-BE32-E72D297353CC}">
              <c16:uniqueId val="{00000002-602C-467F-94BE-20F6F54B219C}"/>
            </c:ext>
          </c:extLst>
        </c:ser>
        <c:dLbls>
          <c:showLegendKey val="0"/>
          <c:showVal val="0"/>
          <c:showCatName val="0"/>
          <c:showSerName val="0"/>
          <c:showPercent val="0"/>
          <c:showBubbleSize val="0"/>
        </c:dLbls>
        <c:gapWidth val="219"/>
        <c:overlap val="-27"/>
        <c:axId val="28419007"/>
        <c:axId val="137976223"/>
      </c:barChart>
      <c:catAx>
        <c:axId val="28419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137976223"/>
        <c:crosses val="autoZero"/>
        <c:auto val="1"/>
        <c:lblAlgn val="ctr"/>
        <c:lblOffset val="100"/>
        <c:noMultiLvlLbl val="0"/>
      </c:catAx>
      <c:valAx>
        <c:axId val="137976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crossAx val="28419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s-I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s-I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55508-DA61-4236-A6AE-2C52543F86ED}"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is-IS"/>
        </a:p>
      </dgm:t>
    </dgm:pt>
    <dgm:pt modelId="{65D2C96D-14C8-476B-B8C6-776A0C52CF15}">
      <dgm:prSet/>
      <dgm:spPr/>
      <dgm:t>
        <a:bodyPr/>
        <a:lstStyle/>
        <a:p>
          <a:r>
            <a:rPr lang="is-IS" b="0"/>
            <a:t>Netöryggi</a:t>
          </a:r>
          <a:endParaRPr lang="is-IS"/>
        </a:p>
      </dgm:t>
    </dgm:pt>
    <dgm:pt modelId="{4F5BABBF-2F5D-453F-B727-8496313406AF}" type="parTrans" cxnId="{CF6CDA60-0203-488A-A4BF-DC70B097836C}">
      <dgm:prSet/>
      <dgm:spPr/>
      <dgm:t>
        <a:bodyPr/>
        <a:lstStyle/>
        <a:p>
          <a:endParaRPr lang="is-IS"/>
        </a:p>
      </dgm:t>
    </dgm:pt>
    <dgm:pt modelId="{6A834FE9-09EF-404B-9EDC-2926926FCCC6}" type="sibTrans" cxnId="{CF6CDA60-0203-488A-A4BF-DC70B097836C}">
      <dgm:prSet/>
      <dgm:spPr/>
      <dgm:t>
        <a:bodyPr/>
        <a:lstStyle/>
        <a:p>
          <a:endParaRPr lang="is-IS"/>
        </a:p>
      </dgm:t>
    </dgm:pt>
    <dgm:pt modelId="{8F2D1943-9F7F-4434-AC62-92B80F98EE40}">
      <dgm:prSet/>
      <dgm:spPr/>
      <dgm:t>
        <a:bodyPr/>
        <a:lstStyle/>
        <a:p>
          <a:r>
            <a:rPr lang="is-IS" b="0"/>
            <a:t>Netbrot</a:t>
          </a:r>
          <a:endParaRPr lang="is-IS"/>
        </a:p>
      </dgm:t>
    </dgm:pt>
    <dgm:pt modelId="{7797954A-FC84-475A-BCA1-1B4859D36413}" type="parTrans" cxnId="{9627A9A6-008F-4624-A82D-6B48DBCB7485}">
      <dgm:prSet/>
      <dgm:spPr/>
      <dgm:t>
        <a:bodyPr/>
        <a:lstStyle/>
        <a:p>
          <a:endParaRPr lang="is-IS"/>
        </a:p>
      </dgm:t>
    </dgm:pt>
    <dgm:pt modelId="{FF146B1F-0A82-46DB-B961-A11A8F323D39}" type="sibTrans" cxnId="{9627A9A6-008F-4624-A82D-6B48DBCB7485}">
      <dgm:prSet/>
      <dgm:spPr/>
      <dgm:t>
        <a:bodyPr/>
        <a:lstStyle/>
        <a:p>
          <a:endParaRPr lang="is-IS"/>
        </a:p>
      </dgm:t>
    </dgm:pt>
    <dgm:pt modelId="{F4A795F2-1771-4554-987C-5424A7EC7DC7}">
      <dgm:prSet/>
      <dgm:spPr/>
      <dgm:t>
        <a:bodyPr/>
        <a:lstStyle/>
        <a:p>
          <a:r>
            <a:rPr lang="is-IS" b="0"/>
            <a:t>Nethernaður</a:t>
          </a:r>
          <a:endParaRPr lang="is-IS"/>
        </a:p>
      </dgm:t>
    </dgm:pt>
    <dgm:pt modelId="{08E9DE5D-9A8B-4377-B9B9-8BD421C2236A}" type="parTrans" cxnId="{2009F186-555B-4E6A-B28D-BD2ABEE42BCB}">
      <dgm:prSet/>
      <dgm:spPr/>
      <dgm:t>
        <a:bodyPr/>
        <a:lstStyle/>
        <a:p>
          <a:endParaRPr lang="is-IS"/>
        </a:p>
      </dgm:t>
    </dgm:pt>
    <dgm:pt modelId="{CEFA136F-4C29-4E36-8809-A633D7790902}" type="sibTrans" cxnId="{2009F186-555B-4E6A-B28D-BD2ABEE42BCB}">
      <dgm:prSet/>
      <dgm:spPr/>
      <dgm:t>
        <a:bodyPr/>
        <a:lstStyle/>
        <a:p>
          <a:endParaRPr lang="is-IS"/>
        </a:p>
      </dgm:t>
    </dgm:pt>
    <dgm:pt modelId="{78BD3F5A-72F9-49CE-96EB-E07CBF70D613}" type="pres">
      <dgm:prSet presAssocID="{FB955508-DA61-4236-A6AE-2C52543F86ED}" presName="Name0" presStyleCnt="0">
        <dgm:presLayoutVars>
          <dgm:dir/>
          <dgm:resizeHandles val="exact"/>
        </dgm:presLayoutVars>
      </dgm:prSet>
      <dgm:spPr/>
    </dgm:pt>
    <dgm:pt modelId="{EC9FB4E0-36EF-48EB-9D59-0D7A9715F952}" type="pres">
      <dgm:prSet presAssocID="{FB955508-DA61-4236-A6AE-2C52543F86ED}" presName="fgShape" presStyleLbl="fgShp" presStyleIdx="0" presStyleCnt="1"/>
      <dgm:spPr/>
    </dgm:pt>
    <dgm:pt modelId="{F13780AF-FA03-4822-AAC2-33304905B725}" type="pres">
      <dgm:prSet presAssocID="{FB955508-DA61-4236-A6AE-2C52543F86ED}" presName="linComp" presStyleCnt="0"/>
      <dgm:spPr/>
    </dgm:pt>
    <dgm:pt modelId="{9A2DF044-8810-4BE6-812F-DFA4538B2642}" type="pres">
      <dgm:prSet presAssocID="{65D2C96D-14C8-476B-B8C6-776A0C52CF15}" presName="compNode" presStyleCnt="0"/>
      <dgm:spPr/>
    </dgm:pt>
    <dgm:pt modelId="{A372610D-FA21-4809-A05E-19A4E0016F9A}" type="pres">
      <dgm:prSet presAssocID="{65D2C96D-14C8-476B-B8C6-776A0C52CF15}" presName="bkgdShape" presStyleLbl="node1" presStyleIdx="0" presStyleCnt="3"/>
      <dgm:spPr/>
    </dgm:pt>
    <dgm:pt modelId="{B2A5F2A7-4EFC-474A-BCDD-8685DBEA6E5E}" type="pres">
      <dgm:prSet presAssocID="{65D2C96D-14C8-476B-B8C6-776A0C52CF15}" presName="nodeTx" presStyleLbl="node1" presStyleIdx="0" presStyleCnt="3">
        <dgm:presLayoutVars>
          <dgm:bulletEnabled val="1"/>
        </dgm:presLayoutVars>
      </dgm:prSet>
      <dgm:spPr/>
    </dgm:pt>
    <dgm:pt modelId="{DEE86899-7373-4138-BF57-11F2068F9786}" type="pres">
      <dgm:prSet presAssocID="{65D2C96D-14C8-476B-B8C6-776A0C52CF15}" presName="invisiNode" presStyleLbl="node1" presStyleIdx="0" presStyleCnt="3"/>
      <dgm:spPr/>
    </dgm:pt>
    <dgm:pt modelId="{86DF30D2-F799-4AC6-9CFA-5F9E1D64F29F}" type="pres">
      <dgm:prSet presAssocID="{65D2C96D-14C8-476B-B8C6-776A0C52CF15}" presName="imagNode" presStyleLbl="fgImgPlace1" presStyleIdx="0" presStyleCnt="3"/>
      <dgm:spPr/>
    </dgm:pt>
    <dgm:pt modelId="{0CDDD08B-8212-45FD-AC2A-CB1CCE816FFC}" type="pres">
      <dgm:prSet presAssocID="{6A834FE9-09EF-404B-9EDC-2926926FCCC6}" presName="sibTrans" presStyleLbl="sibTrans2D1" presStyleIdx="0" presStyleCnt="0"/>
      <dgm:spPr/>
    </dgm:pt>
    <dgm:pt modelId="{442217CC-5ACC-4DAD-82C6-A036429994CF}" type="pres">
      <dgm:prSet presAssocID="{8F2D1943-9F7F-4434-AC62-92B80F98EE40}" presName="compNode" presStyleCnt="0"/>
      <dgm:spPr/>
    </dgm:pt>
    <dgm:pt modelId="{35464BD9-4998-49D2-9261-986BD5373D9A}" type="pres">
      <dgm:prSet presAssocID="{8F2D1943-9F7F-4434-AC62-92B80F98EE40}" presName="bkgdShape" presStyleLbl="node1" presStyleIdx="1" presStyleCnt="3"/>
      <dgm:spPr/>
    </dgm:pt>
    <dgm:pt modelId="{4A466E49-DA46-43B4-B41C-18658113420A}" type="pres">
      <dgm:prSet presAssocID="{8F2D1943-9F7F-4434-AC62-92B80F98EE40}" presName="nodeTx" presStyleLbl="node1" presStyleIdx="1" presStyleCnt="3">
        <dgm:presLayoutVars>
          <dgm:bulletEnabled val="1"/>
        </dgm:presLayoutVars>
      </dgm:prSet>
      <dgm:spPr/>
    </dgm:pt>
    <dgm:pt modelId="{4656550A-200C-4E76-8ACA-C8C94BE30821}" type="pres">
      <dgm:prSet presAssocID="{8F2D1943-9F7F-4434-AC62-92B80F98EE40}" presName="invisiNode" presStyleLbl="node1" presStyleIdx="1" presStyleCnt="3"/>
      <dgm:spPr/>
    </dgm:pt>
    <dgm:pt modelId="{C2447262-D2F0-4794-AC96-AF123FBBBF6B}" type="pres">
      <dgm:prSet presAssocID="{8F2D1943-9F7F-4434-AC62-92B80F98EE40}" presName="imagNode" presStyleLbl="fgImgPlace1" presStyleIdx="1" presStyleCnt="3"/>
      <dgm:spPr/>
    </dgm:pt>
    <dgm:pt modelId="{A5B9ECCF-6D07-46F2-B2B1-5D4FD5C08ADF}" type="pres">
      <dgm:prSet presAssocID="{FF146B1F-0A82-46DB-B961-A11A8F323D39}" presName="sibTrans" presStyleLbl="sibTrans2D1" presStyleIdx="0" presStyleCnt="0"/>
      <dgm:spPr/>
    </dgm:pt>
    <dgm:pt modelId="{A85554FA-39B7-4FF0-B3A8-A1CA73272386}" type="pres">
      <dgm:prSet presAssocID="{F4A795F2-1771-4554-987C-5424A7EC7DC7}" presName="compNode" presStyleCnt="0"/>
      <dgm:spPr/>
    </dgm:pt>
    <dgm:pt modelId="{D4990A6D-64ED-4C73-BA6D-FC0EAEF7FD96}" type="pres">
      <dgm:prSet presAssocID="{F4A795F2-1771-4554-987C-5424A7EC7DC7}" presName="bkgdShape" presStyleLbl="node1" presStyleIdx="2" presStyleCnt="3"/>
      <dgm:spPr/>
    </dgm:pt>
    <dgm:pt modelId="{61DD4715-E5DC-4AA5-9F70-01F8F95BE028}" type="pres">
      <dgm:prSet presAssocID="{F4A795F2-1771-4554-987C-5424A7EC7DC7}" presName="nodeTx" presStyleLbl="node1" presStyleIdx="2" presStyleCnt="3">
        <dgm:presLayoutVars>
          <dgm:bulletEnabled val="1"/>
        </dgm:presLayoutVars>
      </dgm:prSet>
      <dgm:spPr/>
    </dgm:pt>
    <dgm:pt modelId="{B2CD0037-2E59-4EF5-B86E-9CA9B9CC228B}" type="pres">
      <dgm:prSet presAssocID="{F4A795F2-1771-4554-987C-5424A7EC7DC7}" presName="invisiNode" presStyleLbl="node1" presStyleIdx="2" presStyleCnt="3"/>
      <dgm:spPr/>
    </dgm:pt>
    <dgm:pt modelId="{762E62BC-852C-41D3-9A49-8818BC83005A}" type="pres">
      <dgm:prSet presAssocID="{F4A795F2-1771-4554-987C-5424A7EC7DC7}" presName="imagNode" presStyleLbl="fgImgPlace1" presStyleIdx="2" presStyleCnt="3"/>
      <dgm:spPr/>
    </dgm:pt>
  </dgm:ptLst>
  <dgm:cxnLst>
    <dgm:cxn modelId="{0230A10C-DC14-4ECE-97CD-255D6FB85317}" type="presOf" srcId="{8F2D1943-9F7F-4434-AC62-92B80F98EE40}" destId="{4A466E49-DA46-43B4-B41C-18658113420A}" srcOrd="1" destOrd="0" presId="urn:microsoft.com/office/officeart/2005/8/layout/hList7"/>
    <dgm:cxn modelId="{5AAAAB0D-E7E7-41FE-8998-03EDF803A678}" type="presOf" srcId="{8F2D1943-9F7F-4434-AC62-92B80F98EE40}" destId="{35464BD9-4998-49D2-9261-986BD5373D9A}" srcOrd="0" destOrd="0" presId="urn:microsoft.com/office/officeart/2005/8/layout/hList7"/>
    <dgm:cxn modelId="{1FC56926-A4B1-4876-ABD2-EEDAF25EA774}" type="presOf" srcId="{F4A795F2-1771-4554-987C-5424A7EC7DC7}" destId="{61DD4715-E5DC-4AA5-9F70-01F8F95BE028}" srcOrd="1" destOrd="0" presId="urn:microsoft.com/office/officeart/2005/8/layout/hList7"/>
    <dgm:cxn modelId="{CF6CDA60-0203-488A-A4BF-DC70B097836C}" srcId="{FB955508-DA61-4236-A6AE-2C52543F86ED}" destId="{65D2C96D-14C8-476B-B8C6-776A0C52CF15}" srcOrd="0" destOrd="0" parTransId="{4F5BABBF-2F5D-453F-B727-8496313406AF}" sibTransId="{6A834FE9-09EF-404B-9EDC-2926926FCCC6}"/>
    <dgm:cxn modelId="{571C7F6C-0526-4764-8D73-BFCA62570F4F}" type="presOf" srcId="{65D2C96D-14C8-476B-B8C6-776A0C52CF15}" destId="{B2A5F2A7-4EFC-474A-BCDD-8685DBEA6E5E}" srcOrd="1" destOrd="0" presId="urn:microsoft.com/office/officeart/2005/8/layout/hList7"/>
    <dgm:cxn modelId="{D830F271-9162-47FB-B43D-6474E8CD4DE5}" type="presOf" srcId="{F4A795F2-1771-4554-987C-5424A7EC7DC7}" destId="{D4990A6D-64ED-4C73-BA6D-FC0EAEF7FD96}" srcOrd="0" destOrd="0" presId="urn:microsoft.com/office/officeart/2005/8/layout/hList7"/>
    <dgm:cxn modelId="{A343D278-D6AB-476D-A003-D1D5FF894B9A}" type="presOf" srcId="{65D2C96D-14C8-476B-B8C6-776A0C52CF15}" destId="{A372610D-FA21-4809-A05E-19A4E0016F9A}" srcOrd="0" destOrd="0" presId="urn:microsoft.com/office/officeart/2005/8/layout/hList7"/>
    <dgm:cxn modelId="{2009F186-555B-4E6A-B28D-BD2ABEE42BCB}" srcId="{FB955508-DA61-4236-A6AE-2C52543F86ED}" destId="{F4A795F2-1771-4554-987C-5424A7EC7DC7}" srcOrd="2" destOrd="0" parTransId="{08E9DE5D-9A8B-4377-B9B9-8BD421C2236A}" sibTransId="{CEFA136F-4C29-4E36-8809-A633D7790902}"/>
    <dgm:cxn modelId="{E30AD789-5D56-4F21-941D-50D6B9F61712}" type="presOf" srcId="{FF146B1F-0A82-46DB-B961-A11A8F323D39}" destId="{A5B9ECCF-6D07-46F2-B2B1-5D4FD5C08ADF}" srcOrd="0" destOrd="0" presId="urn:microsoft.com/office/officeart/2005/8/layout/hList7"/>
    <dgm:cxn modelId="{8F61988A-0148-4609-9B1E-F754B7BE9FD1}" type="presOf" srcId="{6A834FE9-09EF-404B-9EDC-2926926FCCC6}" destId="{0CDDD08B-8212-45FD-AC2A-CB1CCE816FFC}" srcOrd="0" destOrd="0" presId="urn:microsoft.com/office/officeart/2005/8/layout/hList7"/>
    <dgm:cxn modelId="{A770D597-9D86-4A1F-89DD-DE4DE24F04E2}" type="presOf" srcId="{FB955508-DA61-4236-A6AE-2C52543F86ED}" destId="{78BD3F5A-72F9-49CE-96EB-E07CBF70D613}" srcOrd="0" destOrd="0" presId="urn:microsoft.com/office/officeart/2005/8/layout/hList7"/>
    <dgm:cxn modelId="{9627A9A6-008F-4624-A82D-6B48DBCB7485}" srcId="{FB955508-DA61-4236-A6AE-2C52543F86ED}" destId="{8F2D1943-9F7F-4434-AC62-92B80F98EE40}" srcOrd="1" destOrd="0" parTransId="{7797954A-FC84-475A-BCA1-1B4859D36413}" sibTransId="{FF146B1F-0A82-46DB-B961-A11A8F323D39}"/>
    <dgm:cxn modelId="{0AD182CF-6D8C-459E-81BE-53EA09955782}" type="presParOf" srcId="{78BD3F5A-72F9-49CE-96EB-E07CBF70D613}" destId="{EC9FB4E0-36EF-48EB-9D59-0D7A9715F952}" srcOrd="0" destOrd="0" presId="urn:microsoft.com/office/officeart/2005/8/layout/hList7"/>
    <dgm:cxn modelId="{B54DCE90-B506-4454-A00C-AAC1568264B2}" type="presParOf" srcId="{78BD3F5A-72F9-49CE-96EB-E07CBF70D613}" destId="{F13780AF-FA03-4822-AAC2-33304905B725}" srcOrd="1" destOrd="0" presId="urn:microsoft.com/office/officeart/2005/8/layout/hList7"/>
    <dgm:cxn modelId="{73B50EC4-8B09-4D3F-84A9-509885DEC22D}" type="presParOf" srcId="{F13780AF-FA03-4822-AAC2-33304905B725}" destId="{9A2DF044-8810-4BE6-812F-DFA4538B2642}" srcOrd="0" destOrd="0" presId="urn:microsoft.com/office/officeart/2005/8/layout/hList7"/>
    <dgm:cxn modelId="{9472BD17-B193-4591-93AF-7053D3BD8012}" type="presParOf" srcId="{9A2DF044-8810-4BE6-812F-DFA4538B2642}" destId="{A372610D-FA21-4809-A05E-19A4E0016F9A}" srcOrd="0" destOrd="0" presId="urn:microsoft.com/office/officeart/2005/8/layout/hList7"/>
    <dgm:cxn modelId="{947FD1DA-E1FE-4E11-A851-01640D9E1C72}" type="presParOf" srcId="{9A2DF044-8810-4BE6-812F-DFA4538B2642}" destId="{B2A5F2A7-4EFC-474A-BCDD-8685DBEA6E5E}" srcOrd="1" destOrd="0" presId="urn:microsoft.com/office/officeart/2005/8/layout/hList7"/>
    <dgm:cxn modelId="{2A68B795-1687-45A5-BF6A-C5A27B5370C6}" type="presParOf" srcId="{9A2DF044-8810-4BE6-812F-DFA4538B2642}" destId="{DEE86899-7373-4138-BF57-11F2068F9786}" srcOrd="2" destOrd="0" presId="urn:microsoft.com/office/officeart/2005/8/layout/hList7"/>
    <dgm:cxn modelId="{EFADB757-B2D3-43F3-96DB-C8FDC738569B}" type="presParOf" srcId="{9A2DF044-8810-4BE6-812F-DFA4538B2642}" destId="{86DF30D2-F799-4AC6-9CFA-5F9E1D64F29F}" srcOrd="3" destOrd="0" presId="urn:microsoft.com/office/officeart/2005/8/layout/hList7"/>
    <dgm:cxn modelId="{477194D3-17F3-48EE-8AB6-C4434EE3FD76}" type="presParOf" srcId="{F13780AF-FA03-4822-AAC2-33304905B725}" destId="{0CDDD08B-8212-45FD-AC2A-CB1CCE816FFC}" srcOrd="1" destOrd="0" presId="urn:microsoft.com/office/officeart/2005/8/layout/hList7"/>
    <dgm:cxn modelId="{FDB03860-59ED-4720-99F0-4F38F4D6C993}" type="presParOf" srcId="{F13780AF-FA03-4822-AAC2-33304905B725}" destId="{442217CC-5ACC-4DAD-82C6-A036429994CF}" srcOrd="2" destOrd="0" presId="urn:microsoft.com/office/officeart/2005/8/layout/hList7"/>
    <dgm:cxn modelId="{23F1E24B-B1CC-4ABE-8BB6-55EEF7DF332D}" type="presParOf" srcId="{442217CC-5ACC-4DAD-82C6-A036429994CF}" destId="{35464BD9-4998-49D2-9261-986BD5373D9A}" srcOrd="0" destOrd="0" presId="urn:microsoft.com/office/officeart/2005/8/layout/hList7"/>
    <dgm:cxn modelId="{E733221B-6A1D-461B-A1F7-40AAC7184F3E}" type="presParOf" srcId="{442217CC-5ACC-4DAD-82C6-A036429994CF}" destId="{4A466E49-DA46-43B4-B41C-18658113420A}" srcOrd="1" destOrd="0" presId="urn:microsoft.com/office/officeart/2005/8/layout/hList7"/>
    <dgm:cxn modelId="{C2D43319-AC5C-4EEF-B0A8-8D11B395BEF8}" type="presParOf" srcId="{442217CC-5ACC-4DAD-82C6-A036429994CF}" destId="{4656550A-200C-4E76-8ACA-C8C94BE30821}" srcOrd="2" destOrd="0" presId="urn:microsoft.com/office/officeart/2005/8/layout/hList7"/>
    <dgm:cxn modelId="{FCA93228-32F1-47F3-98B8-FF5AE86A4185}" type="presParOf" srcId="{442217CC-5ACC-4DAD-82C6-A036429994CF}" destId="{C2447262-D2F0-4794-AC96-AF123FBBBF6B}" srcOrd="3" destOrd="0" presId="urn:microsoft.com/office/officeart/2005/8/layout/hList7"/>
    <dgm:cxn modelId="{8D34CEAF-EFB7-48C5-B58F-28378352F294}" type="presParOf" srcId="{F13780AF-FA03-4822-AAC2-33304905B725}" destId="{A5B9ECCF-6D07-46F2-B2B1-5D4FD5C08ADF}" srcOrd="3" destOrd="0" presId="urn:microsoft.com/office/officeart/2005/8/layout/hList7"/>
    <dgm:cxn modelId="{9986A7AC-7530-4C15-AF32-BD7245024E57}" type="presParOf" srcId="{F13780AF-FA03-4822-AAC2-33304905B725}" destId="{A85554FA-39B7-4FF0-B3A8-A1CA73272386}" srcOrd="4" destOrd="0" presId="urn:microsoft.com/office/officeart/2005/8/layout/hList7"/>
    <dgm:cxn modelId="{EB027FBE-6562-4A26-9556-863FEB8CB6C2}" type="presParOf" srcId="{A85554FA-39B7-4FF0-B3A8-A1CA73272386}" destId="{D4990A6D-64ED-4C73-BA6D-FC0EAEF7FD96}" srcOrd="0" destOrd="0" presId="urn:microsoft.com/office/officeart/2005/8/layout/hList7"/>
    <dgm:cxn modelId="{CCB33269-C5D2-4750-829C-B1F12F3E2D95}" type="presParOf" srcId="{A85554FA-39B7-4FF0-B3A8-A1CA73272386}" destId="{61DD4715-E5DC-4AA5-9F70-01F8F95BE028}" srcOrd="1" destOrd="0" presId="urn:microsoft.com/office/officeart/2005/8/layout/hList7"/>
    <dgm:cxn modelId="{528BD06A-8F2A-471F-8B9F-97AAE1098A8B}" type="presParOf" srcId="{A85554FA-39B7-4FF0-B3A8-A1CA73272386}" destId="{B2CD0037-2E59-4EF5-B86E-9CA9B9CC228B}" srcOrd="2" destOrd="0" presId="urn:microsoft.com/office/officeart/2005/8/layout/hList7"/>
    <dgm:cxn modelId="{0CFB30DF-643E-4161-A265-742FC9F33153}" type="presParOf" srcId="{A85554FA-39B7-4FF0-B3A8-A1CA73272386}" destId="{762E62BC-852C-41D3-9A49-8818BC83005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E7D35A-3AA3-4F5A-B7AB-3FBA561C2296}"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4E9510CB-9346-4BCF-8985-F3B370CA130B}">
      <dgm:prSet/>
      <dgm:spPr/>
      <dgm:t>
        <a:bodyPr/>
        <a:lstStyle/>
        <a:p>
          <a:r>
            <a:rPr lang="en-GB" b="0"/>
            <a:t>Breytingar á félagslegri hegðun</a:t>
          </a:r>
          <a:endParaRPr lang="en-US"/>
        </a:p>
      </dgm:t>
    </dgm:pt>
    <dgm:pt modelId="{0B2ACBC3-5812-42E3-905C-692B04A7E8DD}" type="parTrans" cxnId="{D39391F9-4C41-452A-BA4B-C6C4E671599D}">
      <dgm:prSet/>
      <dgm:spPr/>
      <dgm:t>
        <a:bodyPr/>
        <a:lstStyle/>
        <a:p>
          <a:endParaRPr lang="en-US"/>
        </a:p>
      </dgm:t>
    </dgm:pt>
    <dgm:pt modelId="{B8E4A2CE-3F3F-4C0E-8BDB-D6ECD1B4E7CC}" type="sibTrans" cxnId="{D39391F9-4C41-452A-BA4B-C6C4E671599D}">
      <dgm:prSet/>
      <dgm:spPr/>
      <dgm:t>
        <a:bodyPr/>
        <a:lstStyle/>
        <a:p>
          <a:endParaRPr lang="en-US"/>
        </a:p>
      </dgm:t>
    </dgm:pt>
    <dgm:pt modelId="{4BFDCE8B-5DA6-409B-B1CF-33BDF1ED1023}">
      <dgm:prSet/>
      <dgm:spPr/>
      <dgm:t>
        <a:bodyPr/>
        <a:lstStyle/>
        <a:p>
          <a:r>
            <a:rPr lang="en-GB" b="0"/>
            <a:t>Glocalizing</a:t>
          </a:r>
          <a:endParaRPr lang="en-US"/>
        </a:p>
      </dgm:t>
    </dgm:pt>
    <dgm:pt modelId="{ADD02372-6C36-42B6-BCF1-A55BAF039A33}" type="parTrans" cxnId="{823F075D-ADFD-4024-BE76-AE0F0CF80EFD}">
      <dgm:prSet/>
      <dgm:spPr/>
      <dgm:t>
        <a:bodyPr/>
        <a:lstStyle/>
        <a:p>
          <a:endParaRPr lang="en-US"/>
        </a:p>
      </dgm:t>
    </dgm:pt>
    <dgm:pt modelId="{46215409-9876-4F07-9E97-606FFF6A0C90}" type="sibTrans" cxnId="{823F075D-ADFD-4024-BE76-AE0F0CF80EFD}">
      <dgm:prSet/>
      <dgm:spPr/>
      <dgm:t>
        <a:bodyPr/>
        <a:lstStyle/>
        <a:p>
          <a:endParaRPr lang="en-US"/>
        </a:p>
      </dgm:t>
    </dgm:pt>
    <dgm:pt modelId="{A56839B2-8D32-4E00-B2CA-CA3A5AAB25CD}">
      <dgm:prSet/>
      <dgm:spPr/>
      <dgm:t>
        <a:bodyPr/>
        <a:lstStyle/>
        <a:p>
          <a:r>
            <a:rPr lang="en-GB"/>
            <a:t>Alþjóðleg áhrif á staðbundna löggæslu</a:t>
          </a:r>
          <a:endParaRPr lang="en-US"/>
        </a:p>
      </dgm:t>
    </dgm:pt>
    <dgm:pt modelId="{4E0803E2-0685-4BCA-B781-EBBAD0AB4E8D}" type="parTrans" cxnId="{4C46F069-318E-436F-8D55-A6417E48FB84}">
      <dgm:prSet/>
      <dgm:spPr/>
      <dgm:t>
        <a:bodyPr/>
        <a:lstStyle/>
        <a:p>
          <a:endParaRPr lang="en-US"/>
        </a:p>
      </dgm:t>
    </dgm:pt>
    <dgm:pt modelId="{63B02B64-9A4D-4AC5-9377-C2989F2EED36}" type="sibTrans" cxnId="{4C46F069-318E-436F-8D55-A6417E48FB84}">
      <dgm:prSet/>
      <dgm:spPr/>
      <dgm:t>
        <a:bodyPr/>
        <a:lstStyle/>
        <a:p>
          <a:endParaRPr lang="en-US"/>
        </a:p>
      </dgm:t>
    </dgm:pt>
    <dgm:pt modelId="{2A995011-B252-4C4E-B119-F1088A2EEE71}">
      <dgm:prSet/>
      <dgm:spPr/>
      <dgm:t>
        <a:bodyPr/>
        <a:lstStyle/>
        <a:p>
          <a:r>
            <a:rPr lang="en-GB" b="0"/>
            <a:t>Ný samskiptaform </a:t>
          </a:r>
          <a:endParaRPr lang="en-US"/>
        </a:p>
      </dgm:t>
    </dgm:pt>
    <dgm:pt modelId="{3C3878D0-4236-4720-814C-6AC7CB2266FE}" type="parTrans" cxnId="{91D2181C-AC13-4DE9-A3A1-9498167D8409}">
      <dgm:prSet/>
      <dgm:spPr/>
      <dgm:t>
        <a:bodyPr/>
        <a:lstStyle/>
        <a:p>
          <a:endParaRPr lang="en-US"/>
        </a:p>
      </dgm:t>
    </dgm:pt>
    <dgm:pt modelId="{E31FF734-CB87-410C-9BA5-989F64308998}" type="sibTrans" cxnId="{91D2181C-AC13-4DE9-A3A1-9498167D8409}">
      <dgm:prSet/>
      <dgm:spPr/>
      <dgm:t>
        <a:bodyPr/>
        <a:lstStyle/>
        <a:p>
          <a:endParaRPr lang="en-US"/>
        </a:p>
      </dgm:t>
    </dgm:pt>
    <dgm:pt modelId="{87DB1EB5-07AD-4A51-B6AC-7251E497DB3B}">
      <dgm:prSet/>
      <dgm:spPr/>
      <dgm:t>
        <a:bodyPr/>
        <a:lstStyle/>
        <a:p>
          <a:r>
            <a:rPr lang="en-GB"/>
            <a:t>einn einstaklingur getur brotið gegn mörgum á mismunandi stað á mismunandi tíma</a:t>
          </a:r>
          <a:endParaRPr lang="en-US"/>
        </a:p>
      </dgm:t>
    </dgm:pt>
    <dgm:pt modelId="{186899D6-4048-4011-AACC-25664AC8548E}" type="parTrans" cxnId="{DEACDD12-6ADC-4932-A7E5-AD70E9606886}">
      <dgm:prSet/>
      <dgm:spPr/>
      <dgm:t>
        <a:bodyPr/>
        <a:lstStyle/>
        <a:p>
          <a:endParaRPr lang="en-US"/>
        </a:p>
      </dgm:t>
    </dgm:pt>
    <dgm:pt modelId="{93EC4481-0887-43BC-8047-4E51E03252DE}" type="sibTrans" cxnId="{DEACDD12-6ADC-4932-A7E5-AD70E9606886}">
      <dgm:prSet/>
      <dgm:spPr/>
      <dgm:t>
        <a:bodyPr/>
        <a:lstStyle/>
        <a:p>
          <a:endParaRPr lang="en-US"/>
        </a:p>
      </dgm:t>
    </dgm:pt>
    <dgm:pt modelId="{B3C9F303-8CBF-46BF-A2CC-72B9FCCB1909}">
      <dgm:prSet/>
      <dgm:spPr/>
      <dgm:t>
        <a:bodyPr/>
        <a:lstStyle/>
        <a:p>
          <a:r>
            <a:rPr lang="en-GB"/>
            <a:t>Margir einstaklingar sem hópast gegn einum einstaklingi </a:t>
          </a:r>
          <a:endParaRPr lang="en-US"/>
        </a:p>
      </dgm:t>
    </dgm:pt>
    <dgm:pt modelId="{16AF9528-8822-45BA-A803-299B090063EE}" type="parTrans" cxnId="{E7904194-2423-409D-AF35-7D846B6AC16F}">
      <dgm:prSet/>
      <dgm:spPr/>
      <dgm:t>
        <a:bodyPr/>
        <a:lstStyle/>
        <a:p>
          <a:endParaRPr lang="en-US"/>
        </a:p>
      </dgm:t>
    </dgm:pt>
    <dgm:pt modelId="{729904E4-9A87-4976-B028-F5C9F2E2943E}" type="sibTrans" cxnId="{E7904194-2423-409D-AF35-7D846B6AC16F}">
      <dgm:prSet/>
      <dgm:spPr/>
      <dgm:t>
        <a:bodyPr/>
        <a:lstStyle/>
        <a:p>
          <a:endParaRPr lang="en-US"/>
        </a:p>
      </dgm:t>
    </dgm:pt>
    <dgm:pt modelId="{34A3CC21-C0FD-49BD-9B27-01D9BB6B9CFA}">
      <dgm:prSet/>
      <dgm:spPr/>
      <dgm:t>
        <a:bodyPr/>
        <a:lstStyle/>
        <a:p>
          <a:r>
            <a:rPr lang="en-GB" b="0"/>
            <a:t>Nýjar tegundir hópamyndunar og félagslegra samskipta, án þess að samskipti eigi sér stað í “raunveruleikanum”</a:t>
          </a:r>
          <a:endParaRPr lang="en-US"/>
        </a:p>
      </dgm:t>
    </dgm:pt>
    <dgm:pt modelId="{C5B6E742-ABD8-4C19-BD0A-9EEF889ABA22}" type="parTrans" cxnId="{EDE7DC61-EB50-4AB8-8867-EFA589449B6B}">
      <dgm:prSet/>
      <dgm:spPr/>
      <dgm:t>
        <a:bodyPr/>
        <a:lstStyle/>
        <a:p>
          <a:endParaRPr lang="en-US"/>
        </a:p>
      </dgm:t>
    </dgm:pt>
    <dgm:pt modelId="{F0BEF87D-1AA2-465D-8301-177BCD692300}" type="sibTrans" cxnId="{EDE7DC61-EB50-4AB8-8867-EFA589449B6B}">
      <dgm:prSet/>
      <dgm:spPr/>
      <dgm:t>
        <a:bodyPr/>
        <a:lstStyle/>
        <a:p>
          <a:endParaRPr lang="en-US"/>
        </a:p>
      </dgm:t>
    </dgm:pt>
    <dgm:pt modelId="{BFAEFF53-EFC2-4953-8B51-DF48EC2E5CBE}">
      <dgm:prSet/>
      <dgm:spPr/>
      <dgm:t>
        <a:bodyPr/>
        <a:lstStyle/>
        <a:p>
          <a:r>
            <a:rPr lang="en-GB"/>
            <a:t>Búa til svigrúm fyrir nýjar útgáfur af eldri brotum og nýjar tegundir af brotum</a:t>
          </a:r>
          <a:endParaRPr lang="en-US"/>
        </a:p>
      </dgm:t>
    </dgm:pt>
    <dgm:pt modelId="{45F012B0-32D1-4EF4-AE8C-B3D30E090A35}" type="parTrans" cxnId="{9D828263-A42E-4829-8FDB-687B1B48290F}">
      <dgm:prSet/>
      <dgm:spPr/>
      <dgm:t>
        <a:bodyPr/>
        <a:lstStyle/>
        <a:p>
          <a:endParaRPr lang="en-US"/>
        </a:p>
      </dgm:t>
    </dgm:pt>
    <dgm:pt modelId="{0618C867-1ADB-47E5-B8C8-ADA5CF4B3CEC}" type="sibTrans" cxnId="{9D828263-A42E-4829-8FDB-687B1B48290F}">
      <dgm:prSet/>
      <dgm:spPr/>
      <dgm:t>
        <a:bodyPr/>
        <a:lstStyle/>
        <a:p>
          <a:endParaRPr lang="en-US"/>
        </a:p>
      </dgm:t>
    </dgm:pt>
    <dgm:pt modelId="{9C29EB5A-505F-4301-96B8-D6F708F29680}" type="pres">
      <dgm:prSet presAssocID="{21E7D35A-3AA3-4F5A-B7AB-3FBA561C2296}" presName="diagram" presStyleCnt="0">
        <dgm:presLayoutVars>
          <dgm:chPref val="1"/>
          <dgm:dir/>
          <dgm:animOne val="branch"/>
          <dgm:animLvl val="lvl"/>
          <dgm:resizeHandles/>
        </dgm:presLayoutVars>
      </dgm:prSet>
      <dgm:spPr/>
    </dgm:pt>
    <dgm:pt modelId="{9CE3F9A1-FE7D-451C-8CAE-276E5605C5B1}" type="pres">
      <dgm:prSet presAssocID="{4E9510CB-9346-4BCF-8985-F3B370CA130B}" presName="root" presStyleCnt="0"/>
      <dgm:spPr/>
    </dgm:pt>
    <dgm:pt modelId="{647DA46A-53DA-4B67-B842-84D41B1A5969}" type="pres">
      <dgm:prSet presAssocID="{4E9510CB-9346-4BCF-8985-F3B370CA130B}" presName="rootComposite" presStyleCnt="0"/>
      <dgm:spPr/>
    </dgm:pt>
    <dgm:pt modelId="{E6C89AEB-3FF1-4958-89E5-C07C3F45B73A}" type="pres">
      <dgm:prSet presAssocID="{4E9510CB-9346-4BCF-8985-F3B370CA130B}" presName="rootText" presStyleLbl="node1" presStyleIdx="0" presStyleCnt="4"/>
      <dgm:spPr/>
    </dgm:pt>
    <dgm:pt modelId="{70FBCE17-056D-4CFC-9B55-E37E0DE0CD56}" type="pres">
      <dgm:prSet presAssocID="{4E9510CB-9346-4BCF-8985-F3B370CA130B}" presName="rootConnector" presStyleLbl="node1" presStyleIdx="0" presStyleCnt="4"/>
      <dgm:spPr/>
    </dgm:pt>
    <dgm:pt modelId="{E2847499-FA48-4959-B1A7-770D691AE719}" type="pres">
      <dgm:prSet presAssocID="{4E9510CB-9346-4BCF-8985-F3B370CA130B}" presName="childShape" presStyleCnt="0"/>
      <dgm:spPr/>
    </dgm:pt>
    <dgm:pt modelId="{5BBCBF0C-B175-4DC0-B017-8F15273B434C}" type="pres">
      <dgm:prSet presAssocID="{4BFDCE8B-5DA6-409B-B1CF-33BDF1ED1023}" presName="root" presStyleCnt="0"/>
      <dgm:spPr/>
    </dgm:pt>
    <dgm:pt modelId="{FF30C7EE-752A-44D6-BA29-D518FF69EB31}" type="pres">
      <dgm:prSet presAssocID="{4BFDCE8B-5DA6-409B-B1CF-33BDF1ED1023}" presName="rootComposite" presStyleCnt="0"/>
      <dgm:spPr/>
    </dgm:pt>
    <dgm:pt modelId="{56424414-51AA-4BCA-A85B-D59904968520}" type="pres">
      <dgm:prSet presAssocID="{4BFDCE8B-5DA6-409B-B1CF-33BDF1ED1023}" presName="rootText" presStyleLbl="node1" presStyleIdx="1" presStyleCnt="4"/>
      <dgm:spPr/>
    </dgm:pt>
    <dgm:pt modelId="{1F7F547E-C6CC-4E77-BBC3-32021B0FE182}" type="pres">
      <dgm:prSet presAssocID="{4BFDCE8B-5DA6-409B-B1CF-33BDF1ED1023}" presName="rootConnector" presStyleLbl="node1" presStyleIdx="1" presStyleCnt="4"/>
      <dgm:spPr/>
    </dgm:pt>
    <dgm:pt modelId="{DD016B3C-6860-41D0-B60E-9B9E0B09F808}" type="pres">
      <dgm:prSet presAssocID="{4BFDCE8B-5DA6-409B-B1CF-33BDF1ED1023}" presName="childShape" presStyleCnt="0"/>
      <dgm:spPr/>
    </dgm:pt>
    <dgm:pt modelId="{AB01462B-4B66-4840-B7A6-CF0866DB763F}" type="pres">
      <dgm:prSet presAssocID="{4E0803E2-0685-4BCA-B781-EBBAD0AB4E8D}" presName="Name13" presStyleLbl="parChTrans1D2" presStyleIdx="0" presStyleCnt="4"/>
      <dgm:spPr/>
    </dgm:pt>
    <dgm:pt modelId="{4C309712-80E1-4ACF-B039-C47915E6E0EC}" type="pres">
      <dgm:prSet presAssocID="{A56839B2-8D32-4E00-B2CA-CA3A5AAB25CD}" presName="childText" presStyleLbl="bgAcc1" presStyleIdx="0" presStyleCnt="4">
        <dgm:presLayoutVars>
          <dgm:bulletEnabled val="1"/>
        </dgm:presLayoutVars>
      </dgm:prSet>
      <dgm:spPr/>
    </dgm:pt>
    <dgm:pt modelId="{F8B06718-E986-4DCC-8865-F7100A1B0AF1}" type="pres">
      <dgm:prSet presAssocID="{2A995011-B252-4C4E-B119-F1088A2EEE71}" presName="root" presStyleCnt="0"/>
      <dgm:spPr/>
    </dgm:pt>
    <dgm:pt modelId="{DD358C30-7726-4BA4-99A0-D368352677DC}" type="pres">
      <dgm:prSet presAssocID="{2A995011-B252-4C4E-B119-F1088A2EEE71}" presName="rootComposite" presStyleCnt="0"/>
      <dgm:spPr/>
    </dgm:pt>
    <dgm:pt modelId="{79252D1E-61CA-4BD8-A5ED-2DA3FB9CF753}" type="pres">
      <dgm:prSet presAssocID="{2A995011-B252-4C4E-B119-F1088A2EEE71}" presName="rootText" presStyleLbl="node1" presStyleIdx="2" presStyleCnt="4"/>
      <dgm:spPr/>
    </dgm:pt>
    <dgm:pt modelId="{BCDF287C-E872-4EC8-A590-FE15AC08807E}" type="pres">
      <dgm:prSet presAssocID="{2A995011-B252-4C4E-B119-F1088A2EEE71}" presName="rootConnector" presStyleLbl="node1" presStyleIdx="2" presStyleCnt="4"/>
      <dgm:spPr/>
    </dgm:pt>
    <dgm:pt modelId="{F7AC8003-2F19-43EC-A558-EF63593C1A9E}" type="pres">
      <dgm:prSet presAssocID="{2A995011-B252-4C4E-B119-F1088A2EEE71}" presName="childShape" presStyleCnt="0"/>
      <dgm:spPr/>
    </dgm:pt>
    <dgm:pt modelId="{057571FA-E081-44F9-AD68-5FAB5BEB3726}" type="pres">
      <dgm:prSet presAssocID="{186899D6-4048-4011-AACC-25664AC8548E}" presName="Name13" presStyleLbl="parChTrans1D2" presStyleIdx="1" presStyleCnt="4"/>
      <dgm:spPr/>
    </dgm:pt>
    <dgm:pt modelId="{67DE9637-44FC-4029-9EE8-E2E8261D9B47}" type="pres">
      <dgm:prSet presAssocID="{87DB1EB5-07AD-4A51-B6AC-7251E497DB3B}" presName="childText" presStyleLbl="bgAcc1" presStyleIdx="1" presStyleCnt="4">
        <dgm:presLayoutVars>
          <dgm:bulletEnabled val="1"/>
        </dgm:presLayoutVars>
      </dgm:prSet>
      <dgm:spPr/>
    </dgm:pt>
    <dgm:pt modelId="{AD5FB587-608A-4D10-AD62-E5E593126ECC}" type="pres">
      <dgm:prSet presAssocID="{16AF9528-8822-45BA-A803-299B090063EE}" presName="Name13" presStyleLbl="parChTrans1D2" presStyleIdx="2" presStyleCnt="4"/>
      <dgm:spPr/>
    </dgm:pt>
    <dgm:pt modelId="{0F87EE36-3FFE-4D5E-BE13-EC4ED5BE2ECE}" type="pres">
      <dgm:prSet presAssocID="{B3C9F303-8CBF-46BF-A2CC-72B9FCCB1909}" presName="childText" presStyleLbl="bgAcc1" presStyleIdx="2" presStyleCnt="4">
        <dgm:presLayoutVars>
          <dgm:bulletEnabled val="1"/>
        </dgm:presLayoutVars>
      </dgm:prSet>
      <dgm:spPr/>
    </dgm:pt>
    <dgm:pt modelId="{383DEF1E-7BE9-4EF2-940E-FAE92F439CCA}" type="pres">
      <dgm:prSet presAssocID="{34A3CC21-C0FD-49BD-9B27-01D9BB6B9CFA}" presName="root" presStyleCnt="0"/>
      <dgm:spPr/>
    </dgm:pt>
    <dgm:pt modelId="{680F5B41-3EDF-442D-8A68-AE11C8078E61}" type="pres">
      <dgm:prSet presAssocID="{34A3CC21-C0FD-49BD-9B27-01D9BB6B9CFA}" presName="rootComposite" presStyleCnt="0"/>
      <dgm:spPr/>
    </dgm:pt>
    <dgm:pt modelId="{A8F7CE9D-E0DC-4189-ADE3-8F1D588E5E0F}" type="pres">
      <dgm:prSet presAssocID="{34A3CC21-C0FD-49BD-9B27-01D9BB6B9CFA}" presName="rootText" presStyleLbl="node1" presStyleIdx="3" presStyleCnt="4"/>
      <dgm:spPr/>
    </dgm:pt>
    <dgm:pt modelId="{2F246BEA-1B05-4EC0-990C-42741BEE076B}" type="pres">
      <dgm:prSet presAssocID="{34A3CC21-C0FD-49BD-9B27-01D9BB6B9CFA}" presName="rootConnector" presStyleLbl="node1" presStyleIdx="3" presStyleCnt="4"/>
      <dgm:spPr/>
    </dgm:pt>
    <dgm:pt modelId="{EF87373C-3AF6-4982-A28F-C71EA938C03C}" type="pres">
      <dgm:prSet presAssocID="{34A3CC21-C0FD-49BD-9B27-01D9BB6B9CFA}" presName="childShape" presStyleCnt="0"/>
      <dgm:spPr/>
    </dgm:pt>
    <dgm:pt modelId="{67AFAEED-6A0E-483F-876E-8EE166FA1465}" type="pres">
      <dgm:prSet presAssocID="{45F012B0-32D1-4EF4-AE8C-B3D30E090A35}" presName="Name13" presStyleLbl="parChTrans1D2" presStyleIdx="3" presStyleCnt="4"/>
      <dgm:spPr/>
    </dgm:pt>
    <dgm:pt modelId="{4E7FCEA4-3404-4449-8EC8-FEE32B13C656}" type="pres">
      <dgm:prSet presAssocID="{BFAEFF53-EFC2-4953-8B51-DF48EC2E5CBE}" presName="childText" presStyleLbl="bgAcc1" presStyleIdx="3" presStyleCnt="4">
        <dgm:presLayoutVars>
          <dgm:bulletEnabled val="1"/>
        </dgm:presLayoutVars>
      </dgm:prSet>
      <dgm:spPr/>
    </dgm:pt>
  </dgm:ptLst>
  <dgm:cxnLst>
    <dgm:cxn modelId="{AD632A05-ADEA-479E-9166-C6BACB27AA57}" type="presOf" srcId="{16AF9528-8822-45BA-A803-299B090063EE}" destId="{AD5FB587-608A-4D10-AD62-E5E593126ECC}" srcOrd="0" destOrd="0" presId="urn:microsoft.com/office/officeart/2005/8/layout/hierarchy3"/>
    <dgm:cxn modelId="{821C120E-231A-4B43-8DB4-068E027EAD8F}" type="presOf" srcId="{186899D6-4048-4011-AACC-25664AC8548E}" destId="{057571FA-E081-44F9-AD68-5FAB5BEB3726}" srcOrd="0" destOrd="0" presId="urn:microsoft.com/office/officeart/2005/8/layout/hierarchy3"/>
    <dgm:cxn modelId="{DEACDD12-6ADC-4932-A7E5-AD70E9606886}" srcId="{2A995011-B252-4C4E-B119-F1088A2EEE71}" destId="{87DB1EB5-07AD-4A51-B6AC-7251E497DB3B}" srcOrd="0" destOrd="0" parTransId="{186899D6-4048-4011-AACC-25664AC8548E}" sibTransId="{93EC4481-0887-43BC-8047-4E51E03252DE}"/>
    <dgm:cxn modelId="{267CE513-152C-4ECA-A47B-A0BF661D1220}" type="presOf" srcId="{4E9510CB-9346-4BCF-8985-F3B370CA130B}" destId="{70FBCE17-056D-4CFC-9B55-E37E0DE0CD56}" srcOrd="1" destOrd="0" presId="urn:microsoft.com/office/officeart/2005/8/layout/hierarchy3"/>
    <dgm:cxn modelId="{8C90A416-498C-4F46-8034-58DA34DB7227}" type="presOf" srcId="{A56839B2-8D32-4E00-B2CA-CA3A5AAB25CD}" destId="{4C309712-80E1-4ACF-B039-C47915E6E0EC}" srcOrd="0" destOrd="0" presId="urn:microsoft.com/office/officeart/2005/8/layout/hierarchy3"/>
    <dgm:cxn modelId="{E4AE7A1B-846B-414F-AC66-ED77836C5794}" type="presOf" srcId="{87DB1EB5-07AD-4A51-B6AC-7251E497DB3B}" destId="{67DE9637-44FC-4029-9EE8-E2E8261D9B47}" srcOrd="0" destOrd="0" presId="urn:microsoft.com/office/officeart/2005/8/layout/hierarchy3"/>
    <dgm:cxn modelId="{F3C37A1B-692B-4706-8E54-72E8C79871FF}" type="presOf" srcId="{4BFDCE8B-5DA6-409B-B1CF-33BDF1ED1023}" destId="{56424414-51AA-4BCA-A85B-D59904968520}" srcOrd="0" destOrd="0" presId="urn:microsoft.com/office/officeart/2005/8/layout/hierarchy3"/>
    <dgm:cxn modelId="{91D2181C-AC13-4DE9-A3A1-9498167D8409}" srcId="{21E7D35A-3AA3-4F5A-B7AB-3FBA561C2296}" destId="{2A995011-B252-4C4E-B119-F1088A2EEE71}" srcOrd="2" destOrd="0" parTransId="{3C3878D0-4236-4720-814C-6AC7CB2266FE}" sibTransId="{E31FF734-CB87-410C-9BA5-989F64308998}"/>
    <dgm:cxn modelId="{D07DE533-AC94-418A-B8F9-884F2737A833}" type="presOf" srcId="{21E7D35A-3AA3-4F5A-B7AB-3FBA561C2296}" destId="{9C29EB5A-505F-4301-96B8-D6F708F29680}" srcOrd="0" destOrd="0" presId="urn:microsoft.com/office/officeart/2005/8/layout/hierarchy3"/>
    <dgm:cxn modelId="{F17C1134-68CE-4F80-B89B-636C40837503}" type="presOf" srcId="{34A3CC21-C0FD-49BD-9B27-01D9BB6B9CFA}" destId="{2F246BEA-1B05-4EC0-990C-42741BEE076B}" srcOrd="1" destOrd="0" presId="urn:microsoft.com/office/officeart/2005/8/layout/hierarchy3"/>
    <dgm:cxn modelId="{320E243B-38F5-4745-A58A-8037D01BA119}" type="presOf" srcId="{4BFDCE8B-5DA6-409B-B1CF-33BDF1ED1023}" destId="{1F7F547E-C6CC-4E77-BBC3-32021B0FE182}" srcOrd="1" destOrd="0" presId="urn:microsoft.com/office/officeart/2005/8/layout/hierarchy3"/>
    <dgm:cxn modelId="{823F075D-ADFD-4024-BE76-AE0F0CF80EFD}" srcId="{21E7D35A-3AA3-4F5A-B7AB-3FBA561C2296}" destId="{4BFDCE8B-5DA6-409B-B1CF-33BDF1ED1023}" srcOrd="1" destOrd="0" parTransId="{ADD02372-6C36-42B6-BCF1-A55BAF039A33}" sibTransId="{46215409-9876-4F07-9E97-606FFF6A0C90}"/>
    <dgm:cxn modelId="{EDE7DC61-EB50-4AB8-8867-EFA589449B6B}" srcId="{21E7D35A-3AA3-4F5A-B7AB-3FBA561C2296}" destId="{34A3CC21-C0FD-49BD-9B27-01D9BB6B9CFA}" srcOrd="3" destOrd="0" parTransId="{C5B6E742-ABD8-4C19-BD0A-9EEF889ABA22}" sibTransId="{F0BEF87D-1AA2-465D-8301-177BCD692300}"/>
    <dgm:cxn modelId="{9D828263-A42E-4829-8FDB-687B1B48290F}" srcId="{34A3CC21-C0FD-49BD-9B27-01D9BB6B9CFA}" destId="{BFAEFF53-EFC2-4953-8B51-DF48EC2E5CBE}" srcOrd="0" destOrd="0" parTransId="{45F012B0-32D1-4EF4-AE8C-B3D30E090A35}" sibTransId="{0618C867-1ADB-47E5-B8C8-ADA5CF4B3CEC}"/>
    <dgm:cxn modelId="{4C46F069-318E-436F-8D55-A6417E48FB84}" srcId="{4BFDCE8B-5DA6-409B-B1CF-33BDF1ED1023}" destId="{A56839B2-8D32-4E00-B2CA-CA3A5AAB25CD}" srcOrd="0" destOrd="0" parTransId="{4E0803E2-0685-4BCA-B781-EBBAD0AB4E8D}" sibTransId="{63B02B64-9A4D-4AC5-9377-C2989F2EED36}"/>
    <dgm:cxn modelId="{88D96581-CA26-4FC8-AA9F-B80DEA60B791}" type="presOf" srcId="{4E9510CB-9346-4BCF-8985-F3B370CA130B}" destId="{E6C89AEB-3FF1-4958-89E5-C07C3F45B73A}" srcOrd="0" destOrd="0" presId="urn:microsoft.com/office/officeart/2005/8/layout/hierarchy3"/>
    <dgm:cxn modelId="{C362D185-4EDB-424F-AE62-73D93BED9E13}" type="presOf" srcId="{B3C9F303-8CBF-46BF-A2CC-72B9FCCB1909}" destId="{0F87EE36-3FFE-4D5E-BE13-EC4ED5BE2ECE}" srcOrd="0" destOrd="0" presId="urn:microsoft.com/office/officeart/2005/8/layout/hierarchy3"/>
    <dgm:cxn modelId="{15C26F89-9B99-4DD4-87B5-28A5F2D13F4F}" type="presOf" srcId="{2A995011-B252-4C4E-B119-F1088A2EEE71}" destId="{BCDF287C-E872-4EC8-A590-FE15AC08807E}" srcOrd="1" destOrd="0" presId="urn:microsoft.com/office/officeart/2005/8/layout/hierarchy3"/>
    <dgm:cxn modelId="{E7904194-2423-409D-AF35-7D846B6AC16F}" srcId="{2A995011-B252-4C4E-B119-F1088A2EEE71}" destId="{B3C9F303-8CBF-46BF-A2CC-72B9FCCB1909}" srcOrd="1" destOrd="0" parTransId="{16AF9528-8822-45BA-A803-299B090063EE}" sibTransId="{729904E4-9A87-4976-B028-F5C9F2E2943E}"/>
    <dgm:cxn modelId="{66B4DC94-C996-4C2C-9981-155B2597DDD5}" type="presOf" srcId="{34A3CC21-C0FD-49BD-9B27-01D9BB6B9CFA}" destId="{A8F7CE9D-E0DC-4189-ADE3-8F1D588E5E0F}" srcOrd="0" destOrd="0" presId="urn:microsoft.com/office/officeart/2005/8/layout/hierarchy3"/>
    <dgm:cxn modelId="{2F8B53A6-B277-40EB-8B46-E0824622AE13}" type="presOf" srcId="{2A995011-B252-4C4E-B119-F1088A2EEE71}" destId="{79252D1E-61CA-4BD8-A5ED-2DA3FB9CF753}" srcOrd="0" destOrd="0" presId="urn:microsoft.com/office/officeart/2005/8/layout/hierarchy3"/>
    <dgm:cxn modelId="{88FFD7B0-6AD2-46B1-B11F-9F120C7AE2DC}" type="presOf" srcId="{4E0803E2-0685-4BCA-B781-EBBAD0AB4E8D}" destId="{AB01462B-4B66-4840-B7A6-CF0866DB763F}" srcOrd="0" destOrd="0" presId="urn:microsoft.com/office/officeart/2005/8/layout/hierarchy3"/>
    <dgm:cxn modelId="{195D11D8-7A6F-4A56-9C8F-53D1302AB696}" type="presOf" srcId="{45F012B0-32D1-4EF4-AE8C-B3D30E090A35}" destId="{67AFAEED-6A0E-483F-876E-8EE166FA1465}" srcOrd="0" destOrd="0" presId="urn:microsoft.com/office/officeart/2005/8/layout/hierarchy3"/>
    <dgm:cxn modelId="{6F8132F1-44CE-4C62-ABC5-CFE3C055781A}" type="presOf" srcId="{BFAEFF53-EFC2-4953-8B51-DF48EC2E5CBE}" destId="{4E7FCEA4-3404-4449-8EC8-FEE32B13C656}" srcOrd="0" destOrd="0" presId="urn:microsoft.com/office/officeart/2005/8/layout/hierarchy3"/>
    <dgm:cxn modelId="{D39391F9-4C41-452A-BA4B-C6C4E671599D}" srcId="{21E7D35A-3AA3-4F5A-B7AB-3FBA561C2296}" destId="{4E9510CB-9346-4BCF-8985-F3B370CA130B}" srcOrd="0" destOrd="0" parTransId="{0B2ACBC3-5812-42E3-905C-692B04A7E8DD}" sibTransId="{B8E4A2CE-3F3F-4C0E-8BDB-D6ECD1B4E7CC}"/>
    <dgm:cxn modelId="{F04E2B04-CC74-4C60-8A40-35D4593F7B90}" type="presParOf" srcId="{9C29EB5A-505F-4301-96B8-D6F708F29680}" destId="{9CE3F9A1-FE7D-451C-8CAE-276E5605C5B1}" srcOrd="0" destOrd="0" presId="urn:microsoft.com/office/officeart/2005/8/layout/hierarchy3"/>
    <dgm:cxn modelId="{F511EBB5-BE5B-4334-A431-8A6F921B400C}" type="presParOf" srcId="{9CE3F9A1-FE7D-451C-8CAE-276E5605C5B1}" destId="{647DA46A-53DA-4B67-B842-84D41B1A5969}" srcOrd="0" destOrd="0" presId="urn:microsoft.com/office/officeart/2005/8/layout/hierarchy3"/>
    <dgm:cxn modelId="{79AADB86-AEEF-4EAA-A2A1-F32021254C3C}" type="presParOf" srcId="{647DA46A-53DA-4B67-B842-84D41B1A5969}" destId="{E6C89AEB-3FF1-4958-89E5-C07C3F45B73A}" srcOrd="0" destOrd="0" presId="urn:microsoft.com/office/officeart/2005/8/layout/hierarchy3"/>
    <dgm:cxn modelId="{53867AC1-1B48-436D-94E7-25BFDAD0E6E0}" type="presParOf" srcId="{647DA46A-53DA-4B67-B842-84D41B1A5969}" destId="{70FBCE17-056D-4CFC-9B55-E37E0DE0CD56}" srcOrd="1" destOrd="0" presId="urn:microsoft.com/office/officeart/2005/8/layout/hierarchy3"/>
    <dgm:cxn modelId="{1A68EAF5-5B02-46E0-980B-85E5DF0E78AA}" type="presParOf" srcId="{9CE3F9A1-FE7D-451C-8CAE-276E5605C5B1}" destId="{E2847499-FA48-4959-B1A7-770D691AE719}" srcOrd="1" destOrd="0" presId="urn:microsoft.com/office/officeart/2005/8/layout/hierarchy3"/>
    <dgm:cxn modelId="{34C4D347-FA55-45A2-AE85-E10AE6C63A54}" type="presParOf" srcId="{9C29EB5A-505F-4301-96B8-D6F708F29680}" destId="{5BBCBF0C-B175-4DC0-B017-8F15273B434C}" srcOrd="1" destOrd="0" presId="urn:microsoft.com/office/officeart/2005/8/layout/hierarchy3"/>
    <dgm:cxn modelId="{FA4DBAC8-1C94-42D7-AB3B-38D10C6B0BC1}" type="presParOf" srcId="{5BBCBF0C-B175-4DC0-B017-8F15273B434C}" destId="{FF30C7EE-752A-44D6-BA29-D518FF69EB31}" srcOrd="0" destOrd="0" presId="urn:microsoft.com/office/officeart/2005/8/layout/hierarchy3"/>
    <dgm:cxn modelId="{B5C32C27-C6BE-4070-9CD1-A60C14544F63}" type="presParOf" srcId="{FF30C7EE-752A-44D6-BA29-D518FF69EB31}" destId="{56424414-51AA-4BCA-A85B-D59904968520}" srcOrd="0" destOrd="0" presId="urn:microsoft.com/office/officeart/2005/8/layout/hierarchy3"/>
    <dgm:cxn modelId="{D982E33E-21DA-4133-9837-B7AFE34B1181}" type="presParOf" srcId="{FF30C7EE-752A-44D6-BA29-D518FF69EB31}" destId="{1F7F547E-C6CC-4E77-BBC3-32021B0FE182}" srcOrd="1" destOrd="0" presId="urn:microsoft.com/office/officeart/2005/8/layout/hierarchy3"/>
    <dgm:cxn modelId="{8435DF20-E07E-4695-B477-A93756152CC7}" type="presParOf" srcId="{5BBCBF0C-B175-4DC0-B017-8F15273B434C}" destId="{DD016B3C-6860-41D0-B60E-9B9E0B09F808}" srcOrd="1" destOrd="0" presId="urn:microsoft.com/office/officeart/2005/8/layout/hierarchy3"/>
    <dgm:cxn modelId="{6CC41ED5-9892-40D3-8975-11AFDB820A24}" type="presParOf" srcId="{DD016B3C-6860-41D0-B60E-9B9E0B09F808}" destId="{AB01462B-4B66-4840-B7A6-CF0866DB763F}" srcOrd="0" destOrd="0" presId="urn:microsoft.com/office/officeart/2005/8/layout/hierarchy3"/>
    <dgm:cxn modelId="{7418700F-4690-44C1-A457-1C5E9238E1E8}" type="presParOf" srcId="{DD016B3C-6860-41D0-B60E-9B9E0B09F808}" destId="{4C309712-80E1-4ACF-B039-C47915E6E0EC}" srcOrd="1" destOrd="0" presId="urn:microsoft.com/office/officeart/2005/8/layout/hierarchy3"/>
    <dgm:cxn modelId="{57AFB8A0-7428-432A-BE29-C77DFAA3DC30}" type="presParOf" srcId="{9C29EB5A-505F-4301-96B8-D6F708F29680}" destId="{F8B06718-E986-4DCC-8865-F7100A1B0AF1}" srcOrd="2" destOrd="0" presId="urn:microsoft.com/office/officeart/2005/8/layout/hierarchy3"/>
    <dgm:cxn modelId="{91C0A372-2A22-4D61-94DB-71414CF8FA87}" type="presParOf" srcId="{F8B06718-E986-4DCC-8865-F7100A1B0AF1}" destId="{DD358C30-7726-4BA4-99A0-D368352677DC}" srcOrd="0" destOrd="0" presId="urn:microsoft.com/office/officeart/2005/8/layout/hierarchy3"/>
    <dgm:cxn modelId="{D343EF06-B14B-4E72-A955-834737EE7799}" type="presParOf" srcId="{DD358C30-7726-4BA4-99A0-D368352677DC}" destId="{79252D1E-61CA-4BD8-A5ED-2DA3FB9CF753}" srcOrd="0" destOrd="0" presId="urn:microsoft.com/office/officeart/2005/8/layout/hierarchy3"/>
    <dgm:cxn modelId="{D92F198C-C503-4787-AEE4-40CC66927CE2}" type="presParOf" srcId="{DD358C30-7726-4BA4-99A0-D368352677DC}" destId="{BCDF287C-E872-4EC8-A590-FE15AC08807E}" srcOrd="1" destOrd="0" presId="urn:microsoft.com/office/officeart/2005/8/layout/hierarchy3"/>
    <dgm:cxn modelId="{CE7DCE26-B91B-46DA-B401-CAB6BD27B09E}" type="presParOf" srcId="{F8B06718-E986-4DCC-8865-F7100A1B0AF1}" destId="{F7AC8003-2F19-43EC-A558-EF63593C1A9E}" srcOrd="1" destOrd="0" presId="urn:microsoft.com/office/officeart/2005/8/layout/hierarchy3"/>
    <dgm:cxn modelId="{E412D0E7-69D8-4194-8D09-313C9E171B46}" type="presParOf" srcId="{F7AC8003-2F19-43EC-A558-EF63593C1A9E}" destId="{057571FA-E081-44F9-AD68-5FAB5BEB3726}" srcOrd="0" destOrd="0" presId="urn:microsoft.com/office/officeart/2005/8/layout/hierarchy3"/>
    <dgm:cxn modelId="{0946762A-484A-4D34-977B-4F9D423A04DC}" type="presParOf" srcId="{F7AC8003-2F19-43EC-A558-EF63593C1A9E}" destId="{67DE9637-44FC-4029-9EE8-E2E8261D9B47}" srcOrd="1" destOrd="0" presId="urn:microsoft.com/office/officeart/2005/8/layout/hierarchy3"/>
    <dgm:cxn modelId="{ABBB7EC8-E4D9-4C99-9ED9-BBFEF2EB3EF9}" type="presParOf" srcId="{F7AC8003-2F19-43EC-A558-EF63593C1A9E}" destId="{AD5FB587-608A-4D10-AD62-E5E593126ECC}" srcOrd="2" destOrd="0" presId="urn:microsoft.com/office/officeart/2005/8/layout/hierarchy3"/>
    <dgm:cxn modelId="{8B452FF7-E3B3-4A1E-844A-68BAC4981FA4}" type="presParOf" srcId="{F7AC8003-2F19-43EC-A558-EF63593C1A9E}" destId="{0F87EE36-3FFE-4D5E-BE13-EC4ED5BE2ECE}" srcOrd="3" destOrd="0" presId="urn:microsoft.com/office/officeart/2005/8/layout/hierarchy3"/>
    <dgm:cxn modelId="{94419BF3-BA47-4DB6-B273-9990ED7CC7EB}" type="presParOf" srcId="{9C29EB5A-505F-4301-96B8-D6F708F29680}" destId="{383DEF1E-7BE9-4EF2-940E-FAE92F439CCA}" srcOrd="3" destOrd="0" presId="urn:microsoft.com/office/officeart/2005/8/layout/hierarchy3"/>
    <dgm:cxn modelId="{235724BE-88B6-4925-B538-4D22EFE18EA6}" type="presParOf" srcId="{383DEF1E-7BE9-4EF2-940E-FAE92F439CCA}" destId="{680F5B41-3EDF-442D-8A68-AE11C8078E61}" srcOrd="0" destOrd="0" presId="urn:microsoft.com/office/officeart/2005/8/layout/hierarchy3"/>
    <dgm:cxn modelId="{D8372371-C85A-4196-B14B-EECE3EBCA405}" type="presParOf" srcId="{680F5B41-3EDF-442D-8A68-AE11C8078E61}" destId="{A8F7CE9D-E0DC-4189-ADE3-8F1D588E5E0F}" srcOrd="0" destOrd="0" presId="urn:microsoft.com/office/officeart/2005/8/layout/hierarchy3"/>
    <dgm:cxn modelId="{BF2CC3C9-A4E5-485D-BF71-B1EA2848146C}" type="presParOf" srcId="{680F5B41-3EDF-442D-8A68-AE11C8078E61}" destId="{2F246BEA-1B05-4EC0-990C-42741BEE076B}" srcOrd="1" destOrd="0" presId="urn:microsoft.com/office/officeart/2005/8/layout/hierarchy3"/>
    <dgm:cxn modelId="{7EC62FA6-4CDE-4DEE-B9BF-032E7FC6240E}" type="presParOf" srcId="{383DEF1E-7BE9-4EF2-940E-FAE92F439CCA}" destId="{EF87373C-3AF6-4982-A28F-C71EA938C03C}" srcOrd="1" destOrd="0" presId="urn:microsoft.com/office/officeart/2005/8/layout/hierarchy3"/>
    <dgm:cxn modelId="{5A9653FD-112A-458B-B8BA-BEB9232651F6}" type="presParOf" srcId="{EF87373C-3AF6-4982-A28F-C71EA938C03C}" destId="{67AFAEED-6A0E-483F-876E-8EE166FA1465}" srcOrd="0" destOrd="0" presId="urn:microsoft.com/office/officeart/2005/8/layout/hierarchy3"/>
    <dgm:cxn modelId="{FE0201DD-C2ED-4D84-ADF9-10AABB2C60BB}" type="presParOf" srcId="{EF87373C-3AF6-4982-A28F-C71EA938C03C}" destId="{4E7FCEA4-3404-4449-8EC8-FEE32B13C65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610D-FA21-4809-A05E-19A4E0016F9A}">
      <dsp:nvSpPr>
        <dsp:cNvPr id="0" name=""/>
        <dsp:cNvSpPr/>
      </dsp:nvSpPr>
      <dsp:spPr>
        <a:xfrm>
          <a:off x="1797" y="0"/>
          <a:ext cx="2796145"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is-IS" sz="3400" b="0" kern="1200"/>
            <a:t>Netöryggi</a:t>
          </a:r>
          <a:endParaRPr lang="is-IS" sz="3400" kern="1200"/>
        </a:p>
      </dsp:txBody>
      <dsp:txXfrm>
        <a:off x="1797" y="1740535"/>
        <a:ext cx="2796145" cy="1740535"/>
      </dsp:txXfrm>
    </dsp:sp>
    <dsp:sp modelId="{86DF30D2-F799-4AC6-9CFA-5F9E1D64F29F}">
      <dsp:nvSpPr>
        <dsp:cNvPr id="0" name=""/>
        <dsp:cNvSpPr/>
      </dsp:nvSpPr>
      <dsp:spPr>
        <a:xfrm>
          <a:off x="675372" y="261080"/>
          <a:ext cx="1448995"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64BD9-4998-49D2-9261-986BD5373D9A}">
      <dsp:nvSpPr>
        <dsp:cNvPr id="0" name=""/>
        <dsp:cNvSpPr/>
      </dsp:nvSpPr>
      <dsp:spPr>
        <a:xfrm>
          <a:off x="2881827" y="0"/>
          <a:ext cx="2796145"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is-IS" sz="3400" b="0" kern="1200"/>
            <a:t>Netbrot</a:t>
          </a:r>
          <a:endParaRPr lang="is-IS" sz="3400" kern="1200"/>
        </a:p>
      </dsp:txBody>
      <dsp:txXfrm>
        <a:off x="2881827" y="1740535"/>
        <a:ext cx="2796145" cy="1740535"/>
      </dsp:txXfrm>
    </dsp:sp>
    <dsp:sp modelId="{C2447262-D2F0-4794-AC96-AF123FBBBF6B}">
      <dsp:nvSpPr>
        <dsp:cNvPr id="0" name=""/>
        <dsp:cNvSpPr/>
      </dsp:nvSpPr>
      <dsp:spPr>
        <a:xfrm>
          <a:off x="3555402" y="261080"/>
          <a:ext cx="1448995"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990A6D-64ED-4C73-BA6D-FC0EAEF7FD96}">
      <dsp:nvSpPr>
        <dsp:cNvPr id="0" name=""/>
        <dsp:cNvSpPr/>
      </dsp:nvSpPr>
      <dsp:spPr>
        <a:xfrm>
          <a:off x="5761857" y="0"/>
          <a:ext cx="2796145"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is-IS" sz="3400" b="0" kern="1200"/>
            <a:t>Nethernaður</a:t>
          </a:r>
          <a:endParaRPr lang="is-IS" sz="3400" kern="1200"/>
        </a:p>
      </dsp:txBody>
      <dsp:txXfrm>
        <a:off x="5761857" y="1740535"/>
        <a:ext cx="2796145" cy="1740535"/>
      </dsp:txXfrm>
    </dsp:sp>
    <dsp:sp modelId="{762E62BC-852C-41D3-9A49-8818BC83005A}">
      <dsp:nvSpPr>
        <dsp:cNvPr id="0" name=""/>
        <dsp:cNvSpPr/>
      </dsp:nvSpPr>
      <dsp:spPr>
        <a:xfrm>
          <a:off x="6435432" y="261080"/>
          <a:ext cx="1448995" cy="14489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9FB4E0-36EF-48EB-9D59-0D7A9715F952}">
      <dsp:nvSpPr>
        <dsp:cNvPr id="0" name=""/>
        <dsp:cNvSpPr/>
      </dsp:nvSpPr>
      <dsp:spPr>
        <a:xfrm>
          <a:off x="342391" y="3481070"/>
          <a:ext cx="7875016"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89AEB-3FF1-4958-89E5-C07C3F45B73A}">
      <dsp:nvSpPr>
        <dsp:cNvPr id="0" name=""/>
        <dsp:cNvSpPr/>
      </dsp:nvSpPr>
      <dsp:spPr>
        <a:xfrm>
          <a:off x="1872" y="292968"/>
          <a:ext cx="2151657" cy="107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0" kern="1200"/>
            <a:t>Breytingar á félagslegri hegðun</a:t>
          </a:r>
          <a:endParaRPr lang="en-US" sz="1400" kern="1200"/>
        </a:p>
      </dsp:txBody>
      <dsp:txXfrm>
        <a:off x="33382" y="324478"/>
        <a:ext cx="2088637" cy="1012808"/>
      </dsp:txXfrm>
    </dsp:sp>
    <dsp:sp modelId="{56424414-51AA-4BCA-A85B-D59904968520}">
      <dsp:nvSpPr>
        <dsp:cNvPr id="0" name=""/>
        <dsp:cNvSpPr/>
      </dsp:nvSpPr>
      <dsp:spPr>
        <a:xfrm>
          <a:off x="2691443" y="292968"/>
          <a:ext cx="2151657" cy="107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0" kern="1200"/>
            <a:t>Glocalizing</a:t>
          </a:r>
          <a:endParaRPr lang="en-US" sz="1400" kern="1200"/>
        </a:p>
      </dsp:txBody>
      <dsp:txXfrm>
        <a:off x="2722953" y="324478"/>
        <a:ext cx="2088637" cy="1012808"/>
      </dsp:txXfrm>
    </dsp:sp>
    <dsp:sp modelId="{AB01462B-4B66-4840-B7A6-CF0866DB763F}">
      <dsp:nvSpPr>
        <dsp:cNvPr id="0" name=""/>
        <dsp:cNvSpPr/>
      </dsp:nvSpPr>
      <dsp:spPr>
        <a:xfrm>
          <a:off x="2906609" y="1368797"/>
          <a:ext cx="215165" cy="806871"/>
        </a:xfrm>
        <a:custGeom>
          <a:avLst/>
          <a:gdLst/>
          <a:ahLst/>
          <a:cxnLst/>
          <a:rect l="0" t="0" r="0" b="0"/>
          <a:pathLst>
            <a:path>
              <a:moveTo>
                <a:pt x="0" y="0"/>
              </a:moveTo>
              <a:lnTo>
                <a:pt x="0" y="806871"/>
              </a:lnTo>
              <a:lnTo>
                <a:pt x="215165" y="806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309712-80E1-4ACF-B039-C47915E6E0EC}">
      <dsp:nvSpPr>
        <dsp:cNvPr id="0" name=""/>
        <dsp:cNvSpPr/>
      </dsp:nvSpPr>
      <dsp:spPr>
        <a:xfrm>
          <a:off x="3121775" y="1637754"/>
          <a:ext cx="1721325" cy="107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Alþjóðleg áhrif á staðbundna löggæslu</a:t>
          </a:r>
          <a:endParaRPr lang="en-US" sz="1400" kern="1200"/>
        </a:p>
      </dsp:txBody>
      <dsp:txXfrm>
        <a:off x="3153285" y="1669264"/>
        <a:ext cx="1658305" cy="1012808"/>
      </dsp:txXfrm>
    </dsp:sp>
    <dsp:sp modelId="{79252D1E-61CA-4BD8-A5ED-2DA3FB9CF753}">
      <dsp:nvSpPr>
        <dsp:cNvPr id="0" name=""/>
        <dsp:cNvSpPr/>
      </dsp:nvSpPr>
      <dsp:spPr>
        <a:xfrm>
          <a:off x="5381015" y="292968"/>
          <a:ext cx="2151657" cy="107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0" kern="1200"/>
            <a:t>Ný samskiptaform </a:t>
          </a:r>
          <a:endParaRPr lang="en-US" sz="1400" kern="1200"/>
        </a:p>
      </dsp:txBody>
      <dsp:txXfrm>
        <a:off x="5412525" y="324478"/>
        <a:ext cx="2088637" cy="1012808"/>
      </dsp:txXfrm>
    </dsp:sp>
    <dsp:sp modelId="{057571FA-E081-44F9-AD68-5FAB5BEB3726}">
      <dsp:nvSpPr>
        <dsp:cNvPr id="0" name=""/>
        <dsp:cNvSpPr/>
      </dsp:nvSpPr>
      <dsp:spPr>
        <a:xfrm>
          <a:off x="5596181" y="1368797"/>
          <a:ext cx="215165" cy="806871"/>
        </a:xfrm>
        <a:custGeom>
          <a:avLst/>
          <a:gdLst/>
          <a:ahLst/>
          <a:cxnLst/>
          <a:rect l="0" t="0" r="0" b="0"/>
          <a:pathLst>
            <a:path>
              <a:moveTo>
                <a:pt x="0" y="0"/>
              </a:moveTo>
              <a:lnTo>
                <a:pt x="0" y="806871"/>
              </a:lnTo>
              <a:lnTo>
                <a:pt x="215165" y="806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DE9637-44FC-4029-9EE8-E2E8261D9B47}">
      <dsp:nvSpPr>
        <dsp:cNvPr id="0" name=""/>
        <dsp:cNvSpPr/>
      </dsp:nvSpPr>
      <dsp:spPr>
        <a:xfrm>
          <a:off x="5811347" y="1637754"/>
          <a:ext cx="1721325" cy="107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einn einstaklingur getur brotið gegn mörgum á mismunandi stað á mismunandi tíma</a:t>
          </a:r>
          <a:endParaRPr lang="en-US" sz="1400" kern="1200"/>
        </a:p>
      </dsp:txBody>
      <dsp:txXfrm>
        <a:off x="5842857" y="1669264"/>
        <a:ext cx="1658305" cy="1012808"/>
      </dsp:txXfrm>
    </dsp:sp>
    <dsp:sp modelId="{AD5FB587-608A-4D10-AD62-E5E593126ECC}">
      <dsp:nvSpPr>
        <dsp:cNvPr id="0" name=""/>
        <dsp:cNvSpPr/>
      </dsp:nvSpPr>
      <dsp:spPr>
        <a:xfrm>
          <a:off x="5596181" y="1368797"/>
          <a:ext cx="215165" cy="2151657"/>
        </a:xfrm>
        <a:custGeom>
          <a:avLst/>
          <a:gdLst/>
          <a:ahLst/>
          <a:cxnLst/>
          <a:rect l="0" t="0" r="0" b="0"/>
          <a:pathLst>
            <a:path>
              <a:moveTo>
                <a:pt x="0" y="0"/>
              </a:moveTo>
              <a:lnTo>
                <a:pt x="0" y="2151657"/>
              </a:lnTo>
              <a:lnTo>
                <a:pt x="215165" y="21516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87EE36-3FFE-4D5E-BE13-EC4ED5BE2ECE}">
      <dsp:nvSpPr>
        <dsp:cNvPr id="0" name=""/>
        <dsp:cNvSpPr/>
      </dsp:nvSpPr>
      <dsp:spPr>
        <a:xfrm>
          <a:off x="5811347" y="2982540"/>
          <a:ext cx="1721325" cy="107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Margir einstaklingar sem hópast gegn einum einstaklingi </a:t>
          </a:r>
          <a:endParaRPr lang="en-US" sz="1400" kern="1200"/>
        </a:p>
      </dsp:txBody>
      <dsp:txXfrm>
        <a:off x="5842857" y="3014050"/>
        <a:ext cx="1658305" cy="1012808"/>
      </dsp:txXfrm>
    </dsp:sp>
    <dsp:sp modelId="{A8F7CE9D-E0DC-4189-ADE3-8F1D588E5E0F}">
      <dsp:nvSpPr>
        <dsp:cNvPr id="0" name=""/>
        <dsp:cNvSpPr/>
      </dsp:nvSpPr>
      <dsp:spPr>
        <a:xfrm>
          <a:off x="8070587" y="292968"/>
          <a:ext cx="2151657" cy="10758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0" kern="1200"/>
            <a:t>Nýjar tegundir hópamyndunar og félagslegra samskipta, án þess að samskipti eigi sér stað í “raunveruleikanum”</a:t>
          </a:r>
          <a:endParaRPr lang="en-US" sz="1400" kern="1200"/>
        </a:p>
      </dsp:txBody>
      <dsp:txXfrm>
        <a:off x="8102097" y="324478"/>
        <a:ext cx="2088637" cy="1012808"/>
      </dsp:txXfrm>
    </dsp:sp>
    <dsp:sp modelId="{67AFAEED-6A0E-483F-876E-8EE166FA1465}">
      <dsp:nvSpPr>
        <dsp:cNvPr id="0" name=""/>
        <dsp:cNvSpPr/>
      </dsp:nvSpPr>
      <dsp:spPr>
        <a:xfrm>
          <a:off x="8285753" y="1368797"/>
          <a:ext cx="215165" cy="806871"/>
        </a:xfrm>
        <a:custGeom>
          <a:avLst/>
          <a:gdLst/>
          <a:ahLst/>
          <a:cxnLst/>
          <a:rect l="0" t="0" r="0" b="0"/>
          <a:pathLst>
            <a:path>
              <a:moveTo>
                <a:pt x="0" y="0"/>
              </a:moveTo>
              <a:lnTo>
                <a:pt x="0" y="806871"/>
              </a:lnTo>
              <a:lnTo>
                <a:pt x="215165" y="806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7FCEA4-3404-4449-8EC8-FEE32B13C656}">
      <dsp:nvSpPr>
        <dsp:cNvPr id="0" name=""/>
        <dsp:cNvSpPr/>
      </dsp:nvSpPr>
      <dsp:spPr>
        <a:xfrm>
          <a:off x="8500918" y="1637754"/>
          <a:ext cx="1721325" cy="10758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kern="1200"/>
            <a:t>Búa til svigrúm fyrir nýjar útgáfur af eldri brotum og nýjar tegundir af brotum</a:t>
          </a:r>
          <a:endParaRPr lang="en-US" sz="1400" kern="1200"/>
        </a:p>
      </dsp:txBody>
      <dsp:txXfrm>
        <a:off x="8532428" y="1669264"/>
        <a:ext cx="1658305" cy="101280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10:49:22.876"/>
    </inkml:context>
    <inkml:brush xml:id="br0">
      <inkml:brushProperty name="width" value="0.035" units="cm"/>
      <inkml:brushProperty name="height" value="0.035" units="cm"/>
      <inkml:brushProperty name="color" value="#E71224"/>
    </inkml:brush>
  </inkml:definitions>
  <inkml:trace contextRef="#ctx0" brushRef="#br0">6291 130 24575,'-81'-19'0,"20"12"0,26 4 0,1-1 0,-48-13 0,47 8 0,-1 2 0,1 1 0,-56-1 0,-111 9 0,67 1 0,57-3 0,-31 2 0,0-5 0,-197-30 0,235 23 0,-1 3 0,-1 3 0,-96 7 0,30 0 0,46-4 0,-218 5 0,224 2 0,-135 25 0,182-25 0,0-2 0,-65-1 0,-36 3 0,-267 9 0,337-16 0,41 3 0,0 1 0,0 2 0,-42 11 0,39-8 0,0-1 0,-47 3 0,33-6 0,1 3 0,-61 16 0,-49 8 0,83-22 0,-233 16 0,-1077-26 0,1371 1 0,1 0 0,0 1 0,0 1 0,0 0 0,0 0 0,0 1 0,0 1 0,0 0 0,1 0 0,0 1 0,0 0 0,0 1 0,-10 8 0,1 2 0,1 0 0,0 2 0,2 0 0,-30 41 0,32-38 0,0 0 0,1 0 0,1 1 0,1 1 0,1 0 0,1 1 0,1-1 0,1 2 0,1-1 0,1 1 0,1 0 0,2 0 0,0 0 0,4 42 0,-1-55 0,1 0 0,0 0 0,1 0 0,0 0 0,1-1 0,1 1 0,0-1 0,0 0 0,10 15 0,-2-9 0,-1 0 0,2 0 0,0-2 0,31 27 0,4-6 0,2-1 0,95 49 0,-82-53 0,1-3 0,78 23 0,143 27 0,-263-73 0,19 4 0,65 4 0,-65-9 0,65 14 0,273 96 0,-294-87 0,550 156 0,-557-166 0,-46-10 0,54 17 0,-53-14 0,-1-2 0,1-1 0,40 4 0,37 6 0,227 37 0,-15 1 0,-203-37 0,47 4 0,295-1 0,1400-21 0,-1439 26 0,-268-4 0,50 4 0,312-23 0,-261-5 0,-213-1 0,-1-2 0,1-1 0,-1-3 0,74-24 0,29-7 0,-102 28 0,0-1 0,-2-2 0,1-2 0,-2-2 0,44-27 0,-65 33 0,-1-1 0,0 0 0,0-2 0,-2 0 0,0 0 0,0-2 0,-2 0 0,0-1 0,-2 0 0,0-1 0,-1 0 0,0-1 0,-2 0 0,-1-1 0,0 0 0,4-27 0,-4 14 0,-2-1 0,-2 1 0,-2-1 0,0 0 0,-3 0 0,-1 1 0,-2-1 0,-1 0 0,-17-62 0,15 81 0,1 1 0,-2 0 0,0 0 0,-1 0 0,-1 1 0,0 0 0,-1 1 0,-1 0 0,0 1 0,-1 0 0,0 1 0,-1 1 0,0 0 0,-31-17 0,-16-6 0,-1 4 0,-101-35 0,92 39 0,-162-56 0,110 41 0,-129-61 0,202 79 0,-2 3 0,0 1 0,-105-21 0,55 9 0,73 21 0,-53-12 0,10 13 0,48 7 0,1 0 0,-36-10 0,-5-3 0,-119-12 0,101 17 0,60 5 0,1 0 0,0-1 0,-40-19 0,-16-4 0,-194-43-1365,250 68-5461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E90DE-9CC5-42BE-94FE-2BE1B1838A58}"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4B2E5-D339-4956-A7B0-48C744CBCD2F}" type="slidenum">
              <a:rPr lang="en-GB" smtClean="0"/>
              <a:t>‹#›</a:t>
            </a:fld>
            <a:endParaRPr lang="en-GB"/>
          </a:p>
        </p:txBody>
      </p:sp>
    </p:spTree>
    <p:extLst>
      <p:ext uri="{BB962C8B-B14F-4D97-AF65-F5344CB8AC3E}">
        <p14:creationId xmlns:p14="http://schemas.microsoft.com/office/powerpoint/2010/main" val="205863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1554B2E5-D339-4956-A7B0-48C744CBCD2F}" type="slidenum">
              <a:rPr lang="en-GB" smtClean="0"/>
              <a:t>6</a:t>
            </a:fld>
            <a:endParaRPr lang="en-GB"/>
          </a:p>
        </p:txBody>
      </p:sp>
    </p:spTree>
    <p:extLst>
      <p:ext uri="{BB962C8B-B14F-4D97-AF65-F5344CB8AC3E}">
        <p14:creationId xmlns:p14="http://schemas.microsoft.com/office/powerpoint/2010/main" val="354664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1554B2E5-D339-4956-A7B0-48C744CBCD2F}" type="slidenum">
              <a:rPr lang="en-GB" smtClean="0"/>
              <a:t>9</a:t>
            </a:fld>
            <a:endParaRPr lang="en-GB"/>
          </a:p>
        </p:txBody>
      </p:sp>
    </p:spTree>
    <p:extLst>
      <p:ext uri="{BB962C8B-B14F-4D97-AF65-F5344CB8AC3E}">
        <p14:creationId xmlns:p14="http://schemas.microsoft.com/office/powerpoint/2010/main" val="118507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94413-E10D-6AFE-A787-6D462710F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C84DDA-D6F3-488E-7241-94E561699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34B08-CADF-5F61-E71B-3DA9C697B6B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err="1">
                <a:solidFill>
                  <a:srgbClr val="000000"/>
                </a:solidFill>
                <a:effectLst/>
                <a:latin typeface="Calibri" panose="020F0502020204030204" pitchFamily="34" charset="0"/>
              </a:rPr>
              <a:t>Sp</a:t>
            </a:r>
            <a:r>
              <a:rPr lang="is-IS" sz="1200" b="0" i="0" u="none" strike="noStrike" dirty="0">
                <a:solidFill>
                  <a:srgbClr val="000000"/>
                </a:solidFill>
                <a:effectLst/>
                <a:latin typeface="Calibri" panose="020F0502020204030204" pitchFamily="34" charset="0"/>
              </a:rPr>
              <a:t>. Nemendur. Er þetta mikið eða lítið?</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Calibri" panose="020F0502020204030204" pitchFamily="34" charset="0"/>
              </a:rPr>
              <a:t>Myndi ætla að þetta teljist lítið – tel að amk. Tilraun til fjársvika ætti að vera mun hærri og jafnvel nær 100%</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Calibri" panose="020F0502020204030204" pitchFamily="34" charset="0"/>
              </a:rPr>
              <a:t>Myndi m.a.s. Telja að Já, varð fyrir tjóni ætti að vera hærri  - þetta er svo víða að það er líklega enginn óhultur nema þeir sem búa í helli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Calibri" panose="020F0502020204030204" pitchFamily="34" charset="0"/>
              </a:rPr>
              <a:t>Varðst þú persónulega fyrir einhverju af eftirfarandi á árinu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1" u="none" strike="noStrike" dirty="0">
                <a:solidFill>
                  <a:srgbClr val="000000"/>
                </a:solidFill>
                <a:effectLst/>
                <a:latin typeface="Calibri" panose="020F0502020204030204" pitchFamily="34" charset="0"/>
              </a:rPr>
              <a:t>Merktu við allt sem við á:</a:t>
            </a:r>
            <a:r>
              <a:rPr lang="is-IS" dirty="0"/>
              <a:t> </a:t>
            </a:r>
            <a:r>
              <a:rPr lang="is-IS" sz="1200" b="1" i="0" u="none" strike="noStrike" dirty="0">
                <a:solidFill>
                  <a:srgbClr val="000000"/>
                </a:solidFill>
                <a:effectLst/>
                <a:latin typeface="Calibri" panose="020F0502020204030204" pitchFamily="34" charset="0"/>
              </a:rPr>
              <a:t>Tölvuvírus. </a:t>
            </a:r>
            <a:r>
              <a:rPr lang="is-IS" sz="1200" b="0" i="0" u="none" strike="noStrike" dirty="0">
                <a:solidFill>
                  <a:srgbClr val="000000"/>
                </a:solidFill>
                <a:effectLst/>
                <a:latin typeface="Calibri" panose="020F0502020204030204" pitchFamily="34" charset="0"/>
              </a:rPr>
              <a:t>Var kúgað af þér fé eða gerð tilraun til þess að valda þér fjárhagslegu tjóni með tölvuvírus/i</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i="0" u="none" strike="noStrike" dirty="0">
                <a:solidFill>
                  <a:srgbClr val="000000"/>
                </a:solidFill>
                <a:effectLst/>
                <a:latin typeface="Calibri" panose="020F0502020204030204" pitchFamily="34" charset="0"/>
              </a:rPr>
              <a:t>Myndbirtingar. </a:t>
            </a:r>
            <a:r>
              <a:rPr lang="is-IS" sz="1200" b="0" i="0" u="none" strike="noStrike" dirty="0">
                <a:solidFill>
                  <a:srgbClr val="000000"/>
                </a:solidFill>
                <a:effectLst/>
                <a:latin typeface="Calibri" panose="020F0502020204030204" pitchFamily="34" charset="0"/>
              </a:rPr>
              <a:t>Var kúgað af þér fé eða gerð tilraun til þess með hótun um dreifingu kynferðislegra mynda eða myndbanda í gegnum netið?</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i="0" u="none" strike="noStrike" dirty="0">
                <a:solidFill>
                  <a:srgbClr val="000000"/>
                </a:solidFill>
                <a:effectLst/>
                <a:latin typeface="Calibri" panose="020F0502020204030204" pitchFamily="34" charset="0"/>
              </a:rPr>
              <a:t>Kortanúmer misnotað. </a:t>
            </a:r>
            <a:r>
              <a:rPr lang="is-IS" sz="1200" b="0" i="0" u="none" strike="noStrike" dirty="0">
                <a:solidFill>
                  <a:srgbClr val="000000"/>
                </a:solidFill>
                <a:effectLst/>
                <a:latin typeface="Calibri" panose="020F0502020204030204" pitchFamily="34" charset="0"/>
              </a:rPr>
              <a:t>Var svikið af þér fé eða gerð tilraun til þess með því að nota kreditkortanúmer þitt á ólögmætan hátt. Athugaðu að hér er ekki átt við þegar kreditkortið hefur glatast , eða því verið stolið.</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i="0" u="none" strike="noStrike" dirty="0">
                <a:solidFill>
                  <a:srgbClr val="000000"/>
                </a:solidFill>
                <a:effectLst/>
                <a:latin typeface="Calibri" panose="020F0502020204030204" pitchFamily="34" charset="0"/>
              </a:rPr>
              <a:t>Verslun á netinu. </a:t>
            </a:r>
            <a:r>
              <a:rPr lang="is-IS" sz="1200" b="0" i="0" u="none" strike="noStrike" dirty="0">
                <a:solidFill>
                  <a:srgbClr val="000000"/>
                </a:solidFill>
                <a:effectLst/>
                <a:latin typeface="Calibri" panose="020F0502020204030204" pitchFamily="34" charset="0"/>
              </a:rPr>
              <a:t>Var svikið af þér fé eða gerð tilraun til þess þegar þú varst að kaupa vöru/r á netinu</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i="0" u="none" strike="noStrike" dirty="0">
                <a:solidFill>
                  <a:srgbClr val="000000"/>
                </a:solidFill>
                <a:effectLst/>
                <a:latin typeface="Calibri" panose="020F0502020204030204" pitchFamily="34" charset="0"/>
              </a:rPr>
              <a:t>Blekkingar. </a:t>
            </a:r>
            <a:r>
              <a:rPr lang="is-IS" sz="1200" b="0" i="0" u="none" strike="noStrike" dirty="0">
                <a:solidFill>
                  <a:srgbClr val="000000"/>
                </a:solidFill>
                <a:effectLst/>
                <a:latin typeface="Calibri" panose="020F0502020204030204" pitchFamily="34" charset="0"/>
              </a:rPr>
              <a:t>Var svikið af þér fé, eða gerð tilraun til þess, í gegnum net eða síma af hálfu einhvers sem þú þekktir mjög lítið eða ekki neitt, eða var annar en viðkomandi sagðist vera. [</a:t>
            </a:r>
            <a:r>
              <a:rPr lang="is-IS" sz="1200" b="0" i="0" u="sng" strike="noStrike" dirty="0">
                <a:solidFill>
                  <a:srgbClr val="000000"/>
                </a:solidFill>
                <a:effectLst/>
                <a:latin typeface="Calibri" panose="020F0502020204030204" pitchFamily="34" charset="0"/>
              </a:rPr>
              <a:t>Vinsamlega svarið</a:t>
            </a:r>
            <a:r>
              <a:rPr lang="is-IS" sz="1200" b="0" i="0" u="none" strike="noStrike" dirty="0">
                <a:solidFill>
                  <a:srgbClr val="000000"/>
                </a:solidFill>
                <a:effectLst/>
                <a:latin typeface="Calibri" panose="020F0502020204030204" pitchFamily="34" charset="0"/>
              </a:rPr>
              <a:t> </a:t>
            </a:r>
            <a:r>
              <a:rPr lang="is-IS" sz="1200" b="0" i="0" u="sng" strike="noStrike" dirty="0">
                <a:solidFill>
                  <a:srgbClr val="000000"/>
                </a:solidFill>
                <a:effectLst/>
                <a:latin typeface="Calibri" panose="020F0502020204030204" pitchFamily="34" charset="0"/>
              </a:rPr>
              <a:t>eingöngu spurningunni játandi ef tilvikið fellur ekki undir það sem spurt var um hér rétt á undan</a:t>
            </a:r>
            <a:r>
              <a:rPr lang="is-IS" sz="1200" b="0" i="0" u="none" strike="noStrike"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1" i="0" u="none" strike="noStrike" dirty="0">
                <a:solidFill>
                  <a:srgbClr val="000000"/>
                </a:solidFill>
                <a:effectLst/>
                <a:latin typeface="Calibri" panose="020F0502020204030204" pitchFamily="34" charset="0"/>
              </a:rPr>
              <a:t>Annað. </a:t>
            </a:r>
            <a:r>
              <a:rPr lang="is-IS" sz="1200" b="0" i="0" u="none" strike="noStrike" dirty="0">
                <a:solidFill>
                  <a:srgbClr val="000000"/>
                </a:solidFill>
                <a:effectLst/>
                <a:latin typeface="Calibri" panose="020F0502020204030204" pitchFamily="34" charset="0"/>
              </a:rPr>
              <a:t>Var svikið af þér fé eða gerð tilraun til þess í gegnum net eða síma með öðrum hætti en þú hefur nú þegar svarað til 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s-IS" sz="1200" b="0" i="0" u="none" strike="noStrike"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Calibri" panose="020F0502020204030204" pitchFamily="34" charset="0"/>
              </a:rPr>
              <a:t>Nei</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Calibri" panose="020F0502020204030204" pitchFamily="34" charset="0"/>
              </a:rPr>
              <a:t>Já, gerð tilraun til þess</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b="0" i="0" u="none" strike="noStrike" dirty="0">
                <a:solidFill>
                  <a:srgbClr val="000000"/>
                </a:solidFill>
                <a:effectLst/>
                <a:latin typeface="Calibri" panose="020F0502020204030204" pitchFamily="34" charset="0"/>
              </a:rPr>
              <a:t>Já, varð fyrir fjárhagslegu tjóni</a:t>
            </a:r>
            <a:r>
              <a:rPr lang="is-IS" dirty="0"/>
              <a:t> </a:t>
            </a:r>
          </a:p>
          <a:p>
            <a:endParaRPr lang="is-IS" dirty="0"/>
          </a:p>
        </p:txBody>
      </p:sp>
      <p:sp>
        <p:nvSpPr>
          <p:cNvPr id="4" name="Slide Number Placeholder 3">
            <a:extLst>
              <a:ext uri="{FF2B5EF4-FFF2-40B4-BE49-F238E27FC236}">
                <a16:creationId xmlns:a16="http://schemas.microsoft.com/office/drawing/2014/main" id="{FD0A5875-9E52-8019-E3C1-E908CBE650C2}"/>
              </a:ext>
            </a:extLst>
          </p:cNvPr>
          <p:cNvSpPr>
            <a:spLocks noGrp="1"/>
          </p:cNvSpPr>
          <p:nvPr>
            <p:ph type="sldNum" sz="quarter" idx="5"/>
          </p:nvPr>
        </p:nvSpPr>
        <p:spPr/>
        <p:txBody>
          <a:bodyPr/>
          <a:lstStyle/>
          <a:p>
            <a:fld id="{E873E1EC-1311-44A4-B43A-3C0291EB81CA}" type="slidenum">
              <a:rPr lang="is-IS" smtClean="0"/>
              <a:t>12</a:t>
            </a:fld>
            <a:endParaRPr lang="is-IS"/>
          </a:p>
        </p:txBody>
      </p:sp>
    </p:spTree>
    <p:extLst>
      <p:ext uri="{BB962C8B-B14F-4D97-AF65-F5344CB8AC3E}">
        <p14:creationId xmlns:p14="http://schemas.microsoft.com/office/powerpoint/2010/main" val="219141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CA769-7F5E-7DBF-0732-B9757F4B7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1CAC50-693A-1F55-30ED-BC6D9FAA2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18E0C-9DBF-27FA-5AD4-BED3BE380A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800" b="0" i="0" u="none" strike="noStrike" dirty="0">
                <a:solidFill>
                  <a:srgbClr val="000000"/>
                </a:solidFill>
                <a:effectLst/>
                <a:latin typeface="Calibri" panose="020F0502020204030204" pitchFamily="34" charset="0"/>
              </a:rPr>
              <a:t>Varðst þú persónulega fyrir einhverju af eftirfarandi á árinu 2021? </a:t>
            </a:r>
            <a:r>
              <a:rPr lang="is-IS" sz="1800" b="0" i="1" u="none" strike="noStrike" dirty="0">
                <a:solidFill>
                  <a:srgbClr val="000000"/>
                </a:solidFill>
                <a:effectLst/>
                <a:latin typeface="Calibri" panose="020F0502020204030204" pitchFamily="34" charset="0"/>
              </a:rPr>
              <a:t>Merktu við allt sem við á:</a:t>
            </a:r>
            <a:r>
              <a:rPr lang="is-IS" dirty="0"/>
              <a:t> </a:t>
            </a:r>
            <a:r>
              <a:rPr lang="is-IS" sz="1800" b="1" i="0" u="none" strike="noStrike" dirty="0">
                <a:solidFill>
                  <a:srgbClr val="000000"/>
                </a:solidFill>
                <a:effectLst/>
                <a:latin typeface="Calibri" panose="020F0502020204030204" pitchFamily="34" charset="0"/>
              </a:rPr>
              <a:t>Tölvuvírus. </a:t>
            </a:r>
            <a:r>
              <a:rPr lang="is-IS" sz="1800" b="0" i="0" u="none" strike="noStrike" dirty="0">
                <a:solidFill>
                  <a:srgbClr val="000000"/>
                </a:solidFill>
                <a:effectLst/>
                <a:latin typeface="Calibri" panose="020F0502020204030204" pitchFamily="34" charset="0"/>
              </a:rPr>
              <a:t>Var kúgað af þér fé eða gerð tilraun til þess að valda þér fjárhagslegu tjóni með tölvuvírus/i</a:t>
            </a:r>
            <a:r>
              <a:rPr lang="is-IS" dirty="0"/>
              <a:t> </a:t>
            </a:r>
            <a:r>
              <a:rPr lang="is-IS" sz="1800" b="1" i="0" u="none" strike="noStrike" dirty="0">
                <a:solidFill>
                  <a:srgbClr val="000000"/>
                </a:solidFill>
                <a:effectLst/>
                <a:latin typeface="Calibri" panose="020F0502020204030204" pitchFamily="34" charset="0"/>
              </a:rPr>
              <a:t>Myndbirtingar. </a:t>
            </a:r>
            <a:r>
              <a:rPr lang="is-IS" sz="1800" b="0" i="0" u="none" strike="noStrike" dirty="0">
                <a:solidFill>
                  <a:srgbClr val="000000"/>
                </a:solidFill>
                <a:effectLst/>
                <a:latin typeface="Calibri" panose="020F0502020204030204" pitchFamily="34" charset="0"/>
              </a:rPr>
              <a:t>Var kúgað af þér fé eða gerð tilraun til þess með hótun um dreifingu kynferðislegra mynda eða myndbanda í gegnum netið?</a:t>
            </a:r>
            <a:r>
              <a:rPr lang="is-IS" dirty="0"/>
              <a:t> </a:t>
            </a:r>
            <a:r>
              <a:rPr lang="is-IS" sz="1800" b="1" i="0" u="none" strike="noStrike" dirty="0">
                <a:solidFill>
                  <a:srgbClr val="000000"/>
                </a:solidFill>
                <a:effectLst/>
                <a:latin typeface="Calibri" panose="020F0502020204030204" pitchFamily="34" charset="0"/>
              </a:rPr>
              <a:t>Kortanúmer misnotað. </a:t>
            </a:r>
            <a:r>
              <a:rPr lang="is-IS" sz="1800" b="0" i="0" u="none" strike="noStrike" dirty="0">
                <a:solidFill>
                  <a:srgbClr val="000000"/>
                </a:solidFill>
                <a:effectLst/>
                <a:latin typeface="Calibri" panose="020F0502020204030204" pitchFamily="34" charset="0"/>
              </a:rPr>
              <a:t>Var svikið af þér fé eða gerð tilraun til þess með því að nota kreditkortanúmer þitt á ólögmætan hátt. Athugaðu að hér er ekki átt við þegar kreditkortið hefur glatast , eða því verið stolið.</a:t>
            </a:r>
            <a:r>
              <a:rPr lang="is-IS" dirty="0"/>
              <a:t> </a:t>
            </a:r>
            <a:r>
              <a:rPr lang="is-IS" sz="1800" b="1" i="0" u="none" strike="noStrike" dirty="0">
                <a:solidFill>
                  <a:srgbClr val="000000"/>
                </a:solidFill>
                <a:effectLst/>
                <a:latin typeface="Calibri" panose="020F0502020204030204" pitchFamily="34" charset="0"/>
              </a:rPr>
              <a:t>Verslun á netinu. </a:t>
            </a:r>
            <a:r>
              <a:rPr lang="is-IS" sz="1800" b="0" i="0" u="none" strike="noStrike" dirty="0">
                <a:solidFill>
                  <a:srgbClr val="000000"/>
                </a:solidFill>
                <a:effectLst/>
                <a:latin typeface="Calibri" panose="020F0502020204030204" pitchFamily="34" charset="0"/>
              </a:rPr>
              <a:t>Var svikið af þér fé eða gerð tilraun til þess þegar þú varst að kaupa vöru/r á netinu</a:t>
            </a:r>
            <a:r>
              <a:rPr lang="is-IS" dirty="0"/>
              <a:t> </a:t>
            </a:r>
            <a:r>
              <a:rPr lang="is-IS" sz="1800" b="1" i="0" u="none" strike="noStrike" dirty="0">
                <a:solidFill>
                  <a:srgbClr val="000000"/>
                </a:solidFill>
                <a:effectLst/>
                <a:latin typeface="Calibri" panose="020F0502020204030204" pitchFamily="34" charset="0"/>
              </a:rPr>
              <a:t>Blekkingar. </a:t>
            </a:r>
            <a:r>
              <a:rPr lang="is-IS" sz="1800" b="0" i="0" u="none" strike="noStrike" dirty="0">
                <a:solidFill>
                  <a:srgbClr val="000000"/>
                </a:solidFill>
                <a:effectLst/>
                <a:latin typeface="Calibri" panose="020F0502020204030204" pitchFamily="34" charset="0"/>
              </a:rPr>
              <a:t>Var svikið af þér fé, eða gerð tilraun til þess, í gegnum net eða síma af hálfu einhvers sem þú þekktir mjög lítið eða ekki neitt, eða var annar en viðkomandi sagðist vera. [</a:t>
            </a:r>
            <a:r>
              <a:rPr lang="is-IS" sz="1800" b="0" i="0" u="sng" strike="noStrike" dirty="0">
                <a:solidFill>
                  <a:srgbClr val="000000"/>
                </a:solidFill>
                <a:effectLst/>
                <a:latin typeface="Calibri" panose="020F0502020204030204" pitchFamily="34" charset="0"/>
              </a:rPr>
              <a:t>Vinsamlega svarið</a:t>
            </a:r>
            <a:r>
              <a:rPr lang="is-IS" sz="1800" b="0" i="0" u="none" strike="noStrike" dirty="0">
                <a:solidFill>
                  <a:srgbClr val="000000"/>
                </a:solidFill>
                <a:effectLst/>
                <a:latin typeface="Calibri" panose="020F0502020204030204" pitchFamily="34" charset="0"/>
              </a:rPr>
              <a:t> </a:t>
            </a:r>
            <a:r>
              <a:rPr lang="is-IS" sz="1800" b="0" i="0" u="sng" strike="noStrike" dirty="0">
                <a:solidFill>
                  <a:srgbClr val="000000"/>
                </a:solidFill>
                <a:effectLst/>
                <a:latin typeface="Calibri" panose="020F0502020204030204" pitchFamily="34" charset="0"/>
              </a:rPr>
              <a:t>eingöngu spurningunni játandi ef tilvikið fellur ekki undir það sem spurt var um hér rétt á undan</a:t>
            </a:r>
            <a:r>
              <a:rPr lang="is-IS" sz="1800" b="0" i="0" u="none" strike="noStrike" dirty="0">
                <a:solidFill>
                  <a:srgbClr val="000000"/>
                </a:solidFill>
                <a:effectLst/>
                <a:latin typeface="Calibri" panose="020F0502020204030204" pitchFamily="34" charset="0"/>
              </a:rPr>
              <a:t>]</a:t>
            </a:r>
            <a:r>
              <a:rPr lang="is-IS" dirty="0"/>
              <a:t> </a:t>
            </a:r>
            <a:r>
              <a:rPr lang="is-IS" sz="1800" b="1" i="0" u="none" strike="noStrike" dirty="0">
                <a:solidFill>
                  <a:srgbClr val="000000"/>
                </a:solidFill>
                <a:effectLst/>
                <a:latin typeface="Calibri" panose="020F0502020204030204" pitchFamily="34" charset="0"/>
              </a:rPr>
              <a:t>Annað. </a:t>
            </a:r>
            <a:r>
              <a:rPr lang="is-IS" sz="1800" b="0" i="0" u="none" strike="noStrike" dirty="0">
                <a:solidFill>
                  <a:srgbClr val="000000"/>
                </a:solidFill>
                <a:effectLst/>
                <a:latin typeface="Calibri" panose="020F0502020204030204" pitchFamily="34" charset="0"/>
              </a:rPr>
              <a:t>Var svikið af þér fé eða gerð tilraun til þess í gegnum net eða síma með öðrum hætti en þú hefur nú þegar svarað til um? </a:t>
            </a:r>
            <a:r>
              <a:rPr lang="is-IS" dirty="0"/>
              <a:t> </a:t>
            </a:r>
            <a:r>
              <a:rPr lang="is-IS" sz="1800" b="0" i="0" u="none" strike="noStrike" dirty="0">
                <a:solidFill>
                  <a:srgbClr val="000000"/>
                </a:solidFill>
                <a:effectLst/>
                <a:latin typeface="Calibri" panose="020F0502020204030204" pitchFamily="34" charset="0"/>
              </a:rPr>
              <a:t>Nei</a:t>
            </a:r>
            <a:r>
              <a:rPr lang="is-IS" dirty="0"/>
              <a:t> </a:t>
            </a:r>
            <a:r>
              <a:rPr lang="is-IS" sz="1800" b="0" i="0" u="none" strike="noStrike" dirty="0">
                <a:solidFill>
                  <a:srgbClr val="000000"/>
                </a:solidFill>
                <a:effectLst/>
                <a:latin typeface="Calibri" panose="020F0502020204030204" pitchFamily="34" charset="0"/>
              </a:rPr>
              <a:t>Já, gerð tilraun til þess</a:t>
            </a:r>
            <a:r>
              <a:rPr lang="is-IS" dirty="0"/>
              <a:t> </a:t>
            </a:r>
            <a:r>
              <a:rPr lang="is-IS" sz="1800" b="0" i="0" u="none" strike="noStrike" dirty="0">
                <a:solidFill>
                  <a:srgbClr val="000000"/>
                </a:solidFill>
                <a:effectLst/>
                <a:latin typeface="Calibri" panose="020F0502020204030204" pitchFamily="34" charset="0"/>
              </a:rPr>
              <a:t>Já, varð fyrir fjárhagslegu tjóni</a:t>
            </a:r>
            <a:r>
              <a:rPr lang="is-IS" dirty="0"/>
              <a:t> </a:t>
            </a:r>
          </a:p>
          <a:p>
            <a:endParaRPr lang="is-IS" dirty="0"/>
          </a:p>
        </p:txBody>
      </p:sp>
      <p:sp>
        <p:nvSpPr>
          <p:cNvPr id="4" name="Slide Number Placeholder 3">
            <a:extLst>
              <a:ext uri="{FF2B5EF4-FFF2-40B4-BE49-F238E27FC236}">
                <a16:creationId xmlns:a16="http://schemas.microsoft.com/office/drawing/2014/main" id="{77E324A0-D4D3-A51B-DAD3-7D3A35CB2A2D}"/>
              </a:ext>
            </a:extLst>
          </p:cNvPr>
          <p:cNvSpPr>
            <a:spLocks noGrp="1"/>
          </p:cNvSpPr>
          <p:nvPr>
            <p:ph type="sldNum" sz="quarter" idx="5"/>
          </p:nvPr>
        </p:nvSpPr>
        <p:spPr/>
        <p:txBody>
          <a:bodyPr/>
          <a:lstStyle/>
          <a:p>
            <a:fld id="{E873E1EC-1311-44A4-B43A-3C0291EB81CA}" type="slidenum">
              <a:rPr lang="is-IS" smtClean="0"/>
              <a:t>13</a:t>
            </a:fld>
            <a:endParaRPr lang="is-IS"/>
          </a:p>
        </p:txBody>
      </p:sp>
    </p:spTree>
    <p:extLst>
      <p:ext uri="{BB962C8B-B14F-4D97-AF65-F5344CB8AC3E}">
        <p14:creationId xmlns:p14="http://schemas.microsoft.com/office/powerpoint/2010/main" val="55257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Er </a:t>
            </a:r>
            <a:r>
              <a:rPr lang="en-US" dirty="0" err="1">
                <a:cs typeface="Calibri"/>
              </a:rPr>
              <a:t>þessi</a:t>
            </a:r>
            <a:r>
              <a:rPr lang="en-US" dirty="0">
                <a:cs typeface="Calibri"/>
              </a:rPr>
              <a:t> </a:t>
            </a:r>
            <a:r>
              <a:rPr lang="en-US" dirty="0" err="1">
                <a:cs typeface="Calibri"/>
              </a:rPr>
              <a:t>aðlagaða</a:t>
            </a:r>
            <a:r>
              <a:rPr lang="en-US" dirty="0">
                <a:cs typeface="Calibri"/>
              </a:rPr>
              <a:t> </a:t>
            </a:r>
            <a:r>
              <a:rPr lang="en-US" dirty="0" err="1">
                <a:cs typeface="Calibri"/>
              </a:rPr>
              <a:t>mynd</a:t>
            </a:r>
            <a:r>
              <a:rPr lang="en-US" dirty="0">
                <a:cs typeface="Calibri"/>
              </a:rPr>
              <a:t> </a:t>
            </a:r>
            <a:r>
              <a:rPr lang="en-US" dirty="0" err="1">
                <a:cs typeface="Calibri"/>
              </a:rPr>
              <a:t>af</a:t>
            </a:r>
            <a:r>
              <a:rPr lang="en-US" dirty="0">
                <a:cs typeface="Calibri"/>
              </a:rPr>
              <a:t> </a:t>
            </a:r>
            <a:r>
              <a:rPr lang="en-US" dirty="0" err="1">
                <a:cs typeface="Calibri"/>
              </a:rPr>
              <a:t>þarfapýramída</a:t>
            </a:r>
            <a:r>
              <a:rPr lang="en-US" dirty="0">
                <a:cs typeface="Calibri"/>
              </a:rPr>
              <a:t> </a:t>
            </a:r>
            <a:r>
              <a:rPr lang="en-US" dirty="0" err="1">
                <a:cs typeface="Calibri"/>
              </a:rPr>
              <a:t>Maslows</a:t>
            </a:r>
            <a:r>
              <a:rPr lang="en-US" dirty="0">
                <a:cs typeface="Calibri"/>
              </a:rPr>
              <a:t> </a:t>
            </a:r>
            <a:r>
              <a:rPr lang="en-US" dirty="0" err="1">
                <a:cs typeface="Calibri"/>
              </a:rPr>
              <a:t>rétt</a:t>
            </a:r>
            <a:r>
              <a:rPr lang="en-US" dirty="0">
                <a:cs typeface="Calibri"/>
              </a:rPr>
              <a:t>?</a:t>
            </a:r>
          </a:p>
        </p:txBody>
      </p:sp>
      <p:sp>
        <p:nvSpPr>
          <p:cNvPr id="4" name="Slide Number Placeholder 3"/>
          <p:cNvSpPr>
            <a:spLocks noGrp="1"/>
          </p:cNvSpPr>
          <p:nvPr>
            <p:ph type="sldNum" sz="quarter" idx="5"/>
          </p:nvPr>
        </p:nvSpPr>
        <p:spPr/>
        <p:txBody>
          <a:bodyPr/>
          <a:lstStyle/>
          <a:p>
            <a:fld id="{F1DA5315-1E4C-4D5F-8411-E3BAE8DD9CB9}" type="slidenum">
              <a:rPr lang="en-US"/>
              <a:t>18</a:t>
            </a:fld>
            <a:endParaRPr lang="en-US"/>
          </a:p>
        </p:txBody>
      </p:sp>
    </p:spTree>
    <p:extLst>
      <p:ext uri="{BB962C8B-B14F-4D97-AF65-F5344CB8AC3E}">
        <p14:creationId xmlns:p14="http://schemas.microsoft.com/office/powerpoint/2010/main" val="985296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gn="just">
              <a:lnSpc>
                <a:spcPct val="107000"/>
              </a:lnSpc>
              <a:spcAft>
                <a:spcPts val="800"/>
              </a:spcAft>
            </a:pPr>
            <a:r>
              <a:rPr lang="is-IS" sz="1200" dirty="0"/>
              <a:t>Fjárfestingarsvik eru metin alvarlegasta aðgerðin sem hefur áhrif á Ísland. </a:t>
            </a:r>
          </a:p>
          <a:p>
            <a:pPr algn="just">
              <a:lnSpc>
                <a:spcPct val="107000"/>
              </a:lnSpc>
              <a:spcAft>
                <a:spcPts val="800"/>
              </a:spcAft>
            </a:pPr>
            <a:r>
              <a:rPr lang="is-IS" sz="1200" dirty="0"/>
              <a:t>hæsta heildartjón allra OFS árið 2023 og er með mjög hátt meðaltjón á hvert fórnarlamb. </a:t>
            </a:r>
          </a:p>
          <a:p>
            <a:pPr algn="just">
              <a:lnSpc>
                <a:spcPct val="107000"/>
              </a:lnSpc>
              <a:spcAft>
                <a:spcPts val="800"/>
              </a:spcAft>
            </a:pPr>
            <a:r>
              <a:rPr lang="is-IS" sz="1200" dirty="0"/>
              <a:t>næstmest tilkynnt til lögreglu.</a:t>
            </a:r>
          </a:p>
          <a:p>
            <a:pPr algn="just">
              <a:lnSpc>
                <a:spcPct val="107000"/>
              </a:lnSpc>
              <a:spcAft>
                <a:spcPts val="800"/>
              </a:spcAft>
            </a:pPr>
            <a:endParaRPr lang="is-IS" sz="1200" dirty="0"/>
          </a:p>
          <a:p>
            <a:pPr algn="just">
              <a:lnSpc>
                <a:spcPct val="107000"/>
              </a:lnSpc>
              <a:spcAft>
                <a:spcPts val="800"/>
              </a:spcAft>
            </a:pPr>
            <a:r>
              <a:rPr lang="is-IS" sz="1200" dirty="0"/>
              <a:t>Fjárfestingarsvik í </a:t>
            </a:r>
            <a:r>
              <a:rPr lang="is-IS" sz="1200" dirty="0" err="1"/>
              <a:t>Crypto</a:t>
            </a:r>
            <a:r>
              <a:rPr lang="is-IS" sz="1200" dirty="0"/>
              <a:t> er algengasti undirflokkur fjárfestingarsvika.</a:t>
            </a:r>
          </a:p>
          <a:p>
            <a:pPr algn="just">
              <a:lnSpc>
                <a:spcPct val="107000"/>
              </a:lnSpc>
              <a:spcAft>
                <a:spcPts val="800"/>
              </a:spcAft>
            </a:pPr>
            <a:endParaRPr lang="is-IS" sz="1200" dirty="0"/>
          </a:p>
          <a:p>
            <a:pPr algn="just">
              <a:lnSpc>
                <a:spcPct val="107000"/>
              </a:lnSpc>
              <a:spcAft>
                <a:spcPts val="800"/>
              </a:spcAft>
            </a:pPr>
            <a:r>
              <a:rPr lang="is-IS" sz="1200" dirty="0"/>
              <a:t>Mörg fórnarlömb segjast hafa séð auglýsingu á samfélagsmiðlum eða hafa verið að vafra á netinu og leitað upplýsinga um dulmálsfjárfestingar. Eftir að hafa skráð sig á vefsíðu fyrirtækis sem býður upp á dulritunarfjárfestingar hafði starfsfólk þess fyrirtækis samband við þá með símtali eftir frekari samskipti í gegnum skilaboðaforrit. Oft sannfærðist fórnarlambið af starfsfólkinu um að hlaða niður fjaraðgangsverkfærum og búa til reikninga hjá lögmætum dulritunargjaldmiðlaskiptaskrifstofum. Fjárfestingarsvik geta verið sjálfstætt svik en eru einnig almennt tengd öðrum svikaleiðum. Algengt var að ef sá sem var svikinn gerði sér grein fyrir að hann fengi ekki fjármuni sína til baka og dró sig út úr samskiptum, með því að svara ekki tölvupóstum og skilaboðum, gæti falsa stofnun haft samband við hann sem bauð aðstoð við að endurheimta fjármunina, þess vegna var fórnarlambið aftur -svindl með bata svindli. Persónuþjófnaður Helstu skotmörk eru einstaklingar, oft miðuð við auglýsingar og/eða falsfréttir á samfélagsmiðlum og falsaðar vefsíður dulmálsfjárfestingarfyrirtækja sem virðast lögmætar. Áberandi breytingar á skýrslutímabilinu eru vaxandi fjöldi fjárfestingarkerfa dulritunargjaldmiðla. misnotkun á löglegum viðskiptaskipulagi (íferð eða stofnun LBS</a:t>
            </a:r>
            <a:r>
              <a:rPr lang="en-GB" sz="1000" dirty="0">
                <a:effectLst/>
                <a:latin typeface="Calibri" panose="020F0502020204030204" pitchFamily="34" charset="0"/>
                <a:ea typeface="Calibri" panose="020F0502020204030204" pitchFamily="34" charset="0"/>
                <a:cs typeface="Times New Roman" panose="02020603050405020304" pitchFamily="18" charset="0"/>
              </a:rPr>
              <a:t> ai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eða</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meiri</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þekking</a:t>
            </a:r>
            <a:r>
              <a:rPr lang="en-GB" sz="1000" dirty="0">
                <a:effectLst/>
                <a:latin typeface="Calibri" panose="020F0502020204030204" pitchFamily="34" charset="0"/>
                <a:ea typeface="Calibri" panose="020F0502020204030204" pitchFamily="34" charset="0"/>
                <a:cs typeface="Times New Roman" panose="02020603050405020304" pitchFamily="18" charset="0"/>
              </a:rPr>
              <a:t> á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íslensku</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a:effectLst/>
                <a:latin typeface="Calibri" panose="020F0502020204030204" pitchFamily="34" charset="0"/>
                <a:ea typeface="Calibri" panose="020F0502020204030204" pitchFamily="34" charset="0"/>
                <a:cs typeface="Times New Roman" panose="02020603050405020304" pitchFamily="18" charset="0"/>
              </a:rPr>
              <a:t>fjármálaumhverfi</a:t>
            </a:r>
            <a:r>
              <a:rPr lang="en-GB" sz="1000" dirty="0">
                <a:effectLst/>
                <a:latin typeface="Calibri" panose="020F0502020204030204" pitchFamily="34" charset="0"/>
                <a:ea typeface="Calibri" panose="020F0502020204030204" pitchFamily="34" charset="0"/>
                <a:cs typeface="Times New Roman" panose="02020603050405020304" pitchFamily="18" charset="0"/>
              </a:rPr>
              <a:t>?</a:t>
            </a:r>
            <a:endParaRPr lang="is-I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Spoofing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Calls not in Icelandic, should be suspicious for most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mentioned before, language not the same barrier with the growing technology.</a:t>
            </a:r>
          </a:p>
          <a:p>
            <a:endParaRPr lang="is-IS" dirty="0"/>
          </a:p>
          <a:p>
            <a:endParaRPr lang="is-IS" dirty="0"/>
          </a:p>
          <a:p>
            <a:r>
              <a:rPr lang="is-IS" dirty="0"/>
              <a:t>Árás og </a:t>
            </a:r>
            <a:r>
              <a:rPr lang="is-IS" dirty="0" err="1"/>
              <a:t>rapyd</a:t>
            </a:r>
            <a:r>
              <a:rPr lang="is-IS" dirty="0"/>
              <a:t> og </a:t>
            </a:r>
            <a:r>
              <a:rPr lang="is-IS" dirty="0" err="1"/>
              <a:t>arion</a:t>
            </a:r>
            <a:r>
              <a:rPr lang="is-IS" dirty="0"/>
              <a:t>, hringt frá erlendu </a:t>
            </a:r>
            <a:r>
              <a:rPr lang="is-IS" dirty="0" err="1"/>
              <a:t>call</a:t>
            </a:r>
            <a:r>
              <a:rPr lang="is-IS" dirty="0"/>
              <a:t> </a:t>
            </a:r>
            <a:r>
              <a:rPr lang="is-IS" dirty="0" err="1"/>
              <a:t>center</a:t>
            </a:r>
            <a:r>
              <a:rPr lang="is-IS" dirty="0"/>
              <a:t> (erlendir aðilar) og virðist sem sé verið að hringja frá þessum fyrirtækjum, viðkomandi kynnir sig frá öðru fyrirtækinu og reynir að fá fólk til að gefa upp kortanúmer (</a:t>
            </a:r>
            <a:r>
              <a:rPr lang="is-IS" dirty="0" err="1"/>
              <a:t>rapyd</a:t>
            </a:r>
            <a:r>
              <a:rPr lang="is-IS" dirty="0"/>
              <a:t>) og auðkennum (</a:t>
            </a:r>
            <a:r>
              <a:rPr lang="is-IS" dirty="0" err="1"/>
              <a:t>arion</a:t>
            </a:r>
            <a:r>
              <a:rPr lang="is-IS" dirty="0"/>
              <a:t>)</a:t>
            </a:r>
            <a:endParaRPr lang="en-IS" dirty="0"/>
          </a:p>
          <a:p>
            <a:endParaRPr lang="is-IS" dirty="0"/>
          </a:p>
        </p:txBody>
      </p:sp>
      <p:sp>
        <p:nvSpPr>
          <p:cNvPr id="4" name="Skyggnunúmersstaðgengill 3"/>
          <p:cNvSpPr>
            <a:spLocks noGrp="1"/>
          </p:cNvSpPr>
          <p:nvPr>
            <p:ph type="sldNum" sz="quarter" idx="5"/>
          </p:nvPr>
        </p:nvSpPr>
        <p:spPr/>
        <p:txBody>
          <a:bodyPr/>
          <a:lstStyle/>
          <a:p>
            <a:fld id="{1554B2E5-D339-4956-A7B0-48C744CBCD2F}" type="slidenum">
              <a:rPr lang="en-GB" smtClean="0"/>
              <a:t>21</a:t>
            </a:fld>
            <a:endParaRPr lang="en-GB"/>
          </a:p>
        </p:txBody>
      </p:sp>
    </p:spTree>
    <p:extLst>
      <p:ext uri="{BB962C8B-B14F-4D97-AF65-F5344CB8AC3E}">
        <p14:creationId xmlns:p14="http://schemas.microsoft.com/office/powerpoint/2010/main" val="81928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a:effectLst/>
                <a:latin typeface="Aptos" panose="020B0004020202020204" pitchFamily="34" charset="0"/>
                <a:ea typeface="Aptos" panose="020B0004020202020204" pitchFamily="34" charset="0"/>
                <a:cs typeface="Aptos" panose="020B0004020202020204" pitchFamily="34" charset="0"/>
              </a:rPr>
              <a:t>2006 - 2011 var þetta </a:t>
            </a:r>
            <a:r>
              <a:rPr lang="is-IS" sz="1200" dirty="0" err="1">
                <a:effectLst/>
                <a:latin typeface="Aptos" panose="020B0004020202020204" pitchFamily="34" charset="0"/>
                <a:ea typeface="Aptos" panose="020B0004020202020204" pitchFamily="34" charset="0"/>
                <a:cs typeface="Aptos" panose="020B0004020202020204" pitchFamily="34" charset="0"/>
              </a:rPr>
              <a:t>marketing</a:t>
            </a:r>
            <a:r>
              <a:rPr lang="is-IS" sz="1200" dirty="0">
                <a:effectLst/>
                <a:latin typeface="Aptos" panose="020B0004020202020204" pitchFamily="34" charset="0"/>
                <a:ea typeface="Aptos" panose="020B0004020202020204" pitchFamily="34" charset="0"/>
                <a:cs typeface="Aptos" panose="020B0004020202020204" pitchFamily="34" charset="0"/>
              </a:rPr>
              <a:t> heimasíða. Þar á eftir hefur ekkert verið á síðunni fyrr en 30. jan 2023 þar sem við sjáum fyrsta </a:t>
            </a:r>
            <a:r>
              <a:rPr lang="is-IS" sz="1200" dirty="0" err="1">
                <a:effectLst/>
                <a:latin typeface="Aptos" panose="020B0004020202020204" pitchFamily="34" charset="0"/>
                <a:ea typeface="Aptos" panose="020B0004020202020204" pitchFamily="34" charset="0"/>
                <a:cs typeface="Aptos" panose="020B0004020202020204" pitchFamily="34" charset="0"/>
              </a:rPr>
              <a:t>recordið</a:t>
            </a:r>
            <a:r>
              <a:rPr lang="is-IS" sz="1200" dirty="0">
                <a:effectLst/>
                <a:latin typeface="Aptos" panose="020B0004020202020204" pitchFamily="34" charset="0"/>
                <a:ea typeface="Aptos" panose="020B0004020202020204" pitchFamily="34" charset="0"/>
                <a:cs typeface="Aptos" panose="020B0004020202020204" pitchFamily="34" charset="0"/>
              </a:rPr>
              <a:t> af útlitinu á síðunni eins og við sjáum hana í dag</a:t>
            </a:r>
          </a:p>
          <a:p>
            <a:endParaRPr lang="is-IS" dirty="0"/>
          </a:p>
        </p:txBody>
      </p:sp>
      <p:sp>
        <p:nvSpPr>
          <p:cNvPr id="4" name="Skyggnunúmersstaðgengill 3"/>
          <p:cNvSpPr>
            <a:spLocks noGrp="1"/>
          </p:cNvSpPr>
          <p:nvPr>
            <p:ph type="sldNum" sz="quarter" idx="5"/>
          </p:nvPr>
        </p:nvSpPr>
        <p:spPr/>
        <p:txBody>
          <a:bodyPr/>
          <a:lstStyle/>
          <a:p>
            <a:fld id="{1554B2E5-D339-4956-A7B0-48C744CBCD2F}" type="slidenum">
              <a:rPr lang="en-GB" smtClean="0"/>
              <a:t>25</a:t>
            </a:fld>
            <a:endParaRPr lang="en-GB"/>
          </a:p>
        </p:txBody>
      </p:sp>
    </p:spTree>
    <p:extLst>
      <p:ext uri="{BB962C8B-B14F-4D97-AF65-F5344CB8AC3E}">
        <p14:creationId xmlns:p14="http://schemas.microsoft.com/office/powerpoint/2010/main" val="1764914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Tilkynna til okkar og tilkynna líka til miðilsins sem dreifingin á sér stað á. GRÍÐARLEGA MIKILVÆGT AÐ TILKYNNA TIL OKKAR! ÞAÐ ER EKKI HÆGT AÐ HJÁLPA EF VIÐ VITUM EKKI AF BROTAÞOLUM!!!</a:t>
            </a:r>
          </a:p>
        </p:txBody>
      </p:sp>
      <p:sp>
        <p:nvSpPr>
          <p:cNvPr id="4" name="Slide Number Placeholder 3"/>
          <p:cNvSpPr>
            <a:spLocks noGrp="1"/>
          </p:cNvSpPr>
          <p:nvPr>
            <p:ph type="sldNum" sz="quarter" idx="5"/>
          </p:nvPr>
        </p:nvSpPr>
        <p:spPr/>
        <p:txBody>
          <a:bodyPr/>
          <a:lstStyle/>
          <a:p>
            <a:fld id="{1554B2E5-D339-4956-A7B0-48C744CBCD2F}" type="slidenum">
              <a:rPr lang="en-GB" smtClean="0"/>
              <a:t>37</a:t>
            </a:fld>
            <a:endParaRPr lang="en-GB"/>
          </a:p>
        </p:txBody>
      </p:sp>
    </p:spTree>
    <p:extLst>
      <p:ext uri="{BB962C8B-B14F-4D97-AF65-F5344CB8AC3E}">
        <p14:creationId xmlns:p14="http://schemas.microsoft.com/office/powerpoint/2010/main" val="1587705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9077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95175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424920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rsíð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8003-DEA1-4F46-8CC9-15CC325C1C6D}"/>
              </a:ext>
            </a:extLst>
          </p:cNvPr>
          <p:cNvSpPr>
            <a:spLocks noGrp="1"/>
          </p:cNvSpPr>
          <p:nvPr>
            <p:ph type="ctrTitle" hasCustomPrompt="1"/>
          </p:nvPr>
        </p:nvSpPr>
        <p:spPr>
          <a:xfrm>
            <a:off x="737198" y="1502681"/>
            <a:ext cx="9144000" cy="2387600"/>
          </a:xfrm>
        </p:spPr>
        <p:txBody>
          <a:bodyPr anchor="b"/>
          <a:lstStyle>
            <a:lvl1pPr algn="l">
              <a:defRPr sz="6000" b="1">
                <a:latin typeface="Arial" panose="020B0604020202020204" pitchFamily="34" charset="0"/>
                <a:cs typeface="Arial" panose="020B0604020202020204" pitchFamily="34" charset="0"/>
              </a:defRPr>
            </a:lvl1pPr>
          </a:lstStyle>
          <a:p>
            <a:r>
              <a:rPr lang="en-US" dirty="0" err="1"/>
              <a:t>Titill</a:t>
            </a:r>
            <a:r>
              <a:rPr lang="en-US" dirty="0"/>
              <a:t> – </a:t>
            </a:r>
            <a:r>
              <a:rPr lang="en-US" dirty="0" err="1"/>
              <a:t>Forsíða</a:t>
            </a:r>
            <a:endParaRPr lang="is-IS" dirty="0"/>
          </a:p>
        </p:txBody>
      </p:sp>
      <p:sp>
        <p:nvSpPr>
          <p:cNvPr id="3" name="Subtitle 2">
            <a:extLst>
              <a:ext uri="{FF2B5EF4-FFF2-40B4-BE49-F238E27FC236}">
                <a16:creationId xmlns:a16="http://schemas.microsoft.com/office/drawing/2014/main" id="{5B0CB664-6552-4F36-A9D9-DE07EC8177F7}"/>
              </a:ext>
            </a:extLst>
          </p:cNvPr>
          <p:cNvSpPr>
            <a:spLocks noGrp="1"/>
          </p:cNvSpPr>
          <p:nvPr>
            <p:ph type="subTitle" idx="1" hasCustomPrompt="1"/>
          </p:nvPr>
        </p:nvSpPr>
        <p:spPr>
          <a:xfrm>
            <a:off x="737197" y="4010637"/>
            <a:ext cx="9217507" cy="574036"/>
          </a:xfrm>
        </p:spPr>
        <p:txBody>
          <a:bodyPr>
            <a:normAutofit/>
          </a:bodyPr>
          <a:lstStyle>
            <a:lvl1pPr marL="0" indent="0" algn="l">
              <a:buNone/>
              <a:defRPr sz="2800" b="0">
                <a:solidFill>
                  <a:srgbClr val="004185"/>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Titill</a:t>
            </a:r>
            <a:r>
              <a:rPr lang="en-US" dirty="0"/>
              <a:t> - </a:t>
            </a:r>
            <a:r>
              <a:rPr lang="en-US" dirty="0" err="1"/>
              <a:t>nánar</a:t>
            </a:r>
            <a:endParaRPr lang="en-US" dirty="0"/>
          </a:p>
          <a:p>
            <a:endParaRPr lang="is-IS" dirty="0"/>
          </a:p>
        </p:txBody>
      </p:sp>
      <p:sp>
        <p:nvSpPr>
          <p:cNvPr id="5" name="Footer Placeholder 4">
            <a:extLst>
              <a:ext uri="{FF2B5EF4-FFF2-40B4-BE49-F238E27FC236}">
                <a16:creationId xmlns:a16="http://schemas.microsoft.com/office/drawing/2014/main" id="{39B24D84-D048-47BD-8FE3-05B9CAA176D7}"/>
              </a:ext>
            </a:extLst>
          </p:cNvPr>
          <p:cNvSpPr>
            <a:spLocks noGrp="1"/>
          </p:cNvSpPr>
          <p:nvPr>
            <p:ph type="ftr" sz="quarter" idx="11"/>
          </p:nvPr>
        </p:nvSpPr>
        <p:spPr>
          <a:xfrm>
            <a:off x="4038600" y="6356350"/>
            <a:ext cx="4114800" cy="365125"/>
          </a:xfrm>
          <a:prstGeom prst="rect">
            <a:avLst/>
          </a:prstGeom>
        </p:spPr>
        <p:txBody>
          <a:bodyPr/>
          <a:lstStyle/>
          <a:p>
            <a:endParaRPr lang="is-IS" dirty="0"/>
          </a:p>
        </p:txBody>
      </p:sp>
      <p:sp>
        <p:nvSpPr>
          <p:cNvPr id="6" name="Slide Number Placeholder 5">
            <a:extLst>
              <a:ext uri="{FF2B5EF4-FFF2-40B4-BE49-F238E27FC236}">
                <a16:creationId xmlns:a16="http://schemas.microsoft.com/office/drawing/2014/main" id="{7B291B58-C18A-4999-BD6F-7F920A230D2A}"/>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sp>
        <p:nvSpPr>
          <p:cNvPr id="10" name="Text Placeholder 9">
            <a:extLst>
              <a:ext uri="{FF2B5EF4-FFF2-40B4-BE49-F238E27FC236}">
                <a16:creationId xmlns:a16="http://schemas.microsoft.com/office/drawing/2014/main" id="{E153FB47-9E7B-4A15-A993-F6B0F5E9A924}"/>
              </a:ext>
            </a:extLst>
          </p:cNvPr>
          <p:cNvSpPr>
            <a:spLocks noGrp="1"/>
          </p:cNvSpPr>
          <p:nvPr>
            <p:ph type="body" sz="quarter" idx="13" hasCustomPrompt="1"/>
          </p:nvPr>
        </p:nvSpPr>
        <p:spPr>
          <a:xfrm>
            <a:off x="736600" y="4703763"/>
            <a:ext cx="8208963" cy="650875"/>
          </a:xfrm>
        </p:spPr>
        <p:txBody>
          <a:bodyPr>
            <a:normAutofit/>
          </a:bodyPr>
          <a:lstStyle>
            <a:lvl1pPr>
              <a:defRPr sz="2400"/>
            </a:lvl1pPr>
          </a:lstStyle>
          <a:p>
            <a:r>
              <a:rPr lang="en-US" dirty="0" err="1">
                <a:latin typeface="+mn-lt"/>
              </a:rPr>
              <a:t>Nafn</a:t>
            </a:r>
            <a:r>
              <a:rPr lang="en-US" dirty="0">
                <a:latin typeface="+mn-lt"/>
              </a:rPr>
              <a:t> - </a:t>
            </a:r>
            <a:r>
              <a:rPr lang="en-US" dirty="0" err="1">
                <a:latin typeface="+mn-lt"/>
              </a:rPr>
              <a:t>starfstitill</a:t>
            </a:r>
            <a:endParaRPr lang="en-US" dirty="0">
              <a:latin typeface="+mn-lt"/>
            </a:endParaRPr>
          </a:p>
        </p:txBody>
      </p:sp>
      <p:pic>
        <p:nvPicPr>
          <p:cNvPr id="8" name="Picture 7" descr="A picture containing text&#10;&#10;Description automatically generated">
            <a:extLst>
              <a:ext uri="{FF2B5EF4-FFF2-40B4-BE49-F238E27FC236}">
                <a16:creationId xmlns:a16="http://schemas.microsoft.com/office/drawing/2014/main" id="{5B7E7AD4-14E5-4ED1-863A-761A51C625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152876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afli - millisíð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B1CEDB-16A8-4884-B535-FC87E3D19BF0}"/>
              </a:ext>
            </a:extLst>
          </p:cNvPr>
          <p:cNvSpPr/>
          <p:nvPr userDrawn="1"/>
        </p:nvSpPr>
        <p:spPr>
          <a:xfrm>
            <a:off x="0" y="10160"/>
            <a:ext cx="8280400" cy="6847840"/>
          </a:xfrm>
          <a:prstGeom prst="rect">
            <a:avLst/>
          </a:prstGeom>
          <a:solidFill>
            <a:srgbClr val="004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2" name="Title 1">
            <a:extLst>
              <a:ext uri="{FF2B5EF4-FFF2-40B4-BE49-F238E27FC236}">
                <a16:creationId xmlns:a16="http://schemas.microsoft.com/office/drawing/2014/main" id="{5D63EB6E-B96D-4625-9302-A2FB0900910D}"/>
              </a:ext>
            </a:extLst>
          </p:cNvPr>
          <p:cNvSpPr>
            <a:spLocks noGrp="1"/>
          </p:cNvSpPr>
          <p:nvPr>
            <p:ph type="title" hasCustomPrompt="1"/>
          </p:nvPr>
        </p:nvSpPr>
        <p:spPr>
          <a:xfrm>
            <a:off x="831850" y="2956559"/>
            <a:ext cx="7092950" cy="1332865"/>
          </a:xfrm>
        </p:spPr>
        <p:txBody>
          <a:bodyPr anchor="b">
            <a:normAutofit/>
          </a:bodyPr>
          <a:lstStyle>
            <a:lvl1pPr>
              <a:defRPr sz="4000">
                <a:solidFill>
                  <a:schemeClr val="bg1"/>
                </a:solidFill>
                <a:latin typeface="+mj-lt"/>
              </a:defRPr>
            </a:lvl1pPr>
          </a:lstStyle>
          <a:p>
            <a:r>
              <a:rPr lang="en-US" dirty="0" err="1"/>
              <a:t>Millisíða</a:t>
            </a:r>
            <a:endParaRPr lang="is-IS" dirty="0"/>
          </a:p>
        </p:txBody>
      </p:sp>
      <p:sp>
        <p:nvSpPr>
          <p:cNvPr id="5" name="Footer Placeholder 4">
            <a:extLst>
              <a:ext uri="{FF2B5EF4-FFF2-40B4-BE49-F238E27FC236}">
                <a16:creationId xmlns:a16="http://schemas.microsoft.com/office/drawing/2014/main" id="{06DFF904-2CF5-4FCD-921E-2B76F90C9C6E}"/>
              </a:ext>
            </a:extLst>
          </p:cNvPr>
          <p:cNvSpPr>
            <a:spLocks noGrp="1"/>
          </p:cNvSpPr>
          <p:nvPr>
            <p:ph type="ftr" sz="quarter" idx="11"/>
          </p:nvPr>
        </p:nvSpPr>
        <p:spPr>
          <a:xfrm>
            <a:off x="4038600" y="6356350"/>
            <a:ext cx="4114800" cy="365125"/>
          </a:xfrm>
          <a:prstGeom prst="rect">
            <a:avLst/>
          </a:prstGeom>
        </p:spPr>
        <p:txBody>
          <a:bodyPr/>
          <a:lstStyle/>
          <a:p>
            <a:endParaRPr lang="is-IS" dirty="0"/>
          </a:p>
        </p:txBody>
      </p:sp>
      <p:sp>
        <p:nvSpPr>
          <p:cNvPr id="6" name="Slide Number Placeholder 5">
            <a:extLst>
              <a:ext uri="{FF2B5EF4-FFF2-40B4-BE49-F238E27FC236}">
                <a16:creationId xmlns:a16="http://schemas.microsoft.com/office/drawing/2014/main" id="{E4B63998-B75E-484D-98DC-12FB89099B93}"/>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pic>
        <p:nvPicPr>
          <p:cNvPr id="8" name="Picture 7" descr="A picture containing text&#10;&#10;Description automatically generated">
            <a:extLst>
              <a:ext uri="{FF2B5EF4-FFF2-40B4-BE49-F238E27FC236}">
                <a16:creationId xmlns:a16="http://schemas.microsoft.com/office/drawing/2014/main" id="{2A35354F-7B7A-4CBD-9714-6AF8495D66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245842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66F6-06A8-4D95-81F1-3DDFF1C34C91}"/>
              </a:ext>
            </a:extLst>
          </p:cNvPr>
          <p:cNvSpPr>
            <a:spLocks noGrp="1"/>
          </p:cNvSpPr>
          <p:nvPr>
            <p:ph type="title" hasCustomPrompt="1"/>
          </p:nvPr>
        </p:nvSpPr>
        <p:spPr/>
        <p:txBody>
          <a:bodyPr/>
          <a:lstStyle>
            <a:lvl1pPr>
              <a:defRPr b="1">
                <a:solidFill>
                  <a:srgbClr val="004185"/>
                </a:solidFill>
                <a:latin typeface="Arial" panose="020B0604020202020204" pitchFamily="34" charset="0"/>
                <a:cs typeface="Arial" panose="020B0604020202020204" pitchFamily="34" charset="0"/>
              </a:defRPr>
            </a:lvl1pPr>
          </a:lstStyle>
          <a:p>
            <a:r>
              <a:rPr lang="en-US" dirty="0" err="1"/>
              <a:t>Fyrirsögn</a:t>
            </a:r>
            <a:endParaRPr lang="is-IS" dirty="0"/>
          </a:p>
        </p:txBody>
      </p:sp>
      <p:sp>
        <p:nvSpPr>
          <p:cNvPr id="4" name="Date Placeholder 3">
            <a:extLst>
              <a:ext uri="{FF2B5EF4-FFF2-40B4-BE49-F238E27FC236}">
                <a16:creationId xmlns:a16="http://schemas.microsoft.com/office/drawing/2014/main" id="{048396E6-AA9A-40F6-83CF-3956CE426E25}"/>
              </a:ext>
            </a:extLst>
          </p:cNvPr>
          <p:cNvSpPr>
            <a:spLocks noGrp="1"/>
          </p:cNvSpPr>
          <p:nvPr>
            <p:ph type="dt" sz="half" idx="10"/>
          </p:nvPr>
        </p:nvSpPr>
        <p:spPr>
          <a:xfrm>
            <a:off x="838200" y="6356350"/>
            <a:ext cx="2743200" cy="365125"/>
          </a:xfrm>
          <a:prstGeom prst="rect">
            <a:avLst/>
          </a:prstGeom>
        </p:spPr>
        <p:txBody>
          <a:bodyPr/>
          <a:lstStyle/>
          <a:p>
            <a:endParaRPr lang="is-IS" dirty="0"/>
          </a:p>
        </p:txBody>
      </p:sp>
      <p:sp>
        <p:nvSpPr>
          <p:cNvPr id="5" name="Footer Placeholder 4">
            <a:extLst>
              <a:ext uri="{FF2B5EF4-FFF2-40B4-BE49-F238E27FC236}">
                <a16:creationId xmlns:a16="http://schemas.microsoft.com/office/drawing/2014/main" id="{0C6F0976-52E2-49EF-BE2B-AF87B117605A}"/>
              </a:ext>
            </a:extLst>
          </p:cNvPr>
          <p:cNvSpPr>
            <a:spLocks noGrp="1"/>
          </p:cNvSpPr>
          <p:nvPr>
            <p:ph type="ftr" sz="quarter" idx="11"/>
          </p:nvPr>
        </p:nvSpPr>
        <p:spPr>
          <a:xfrm>
            <a:off x="4038600" y="6356350"/>
            <a:ext cx="4114800" cy="365125"/>
          </a:xfrm>
          <a:prstGeom prst="rect">
            <a:avLst/>
          </a:prstGeom>
        </p:spPr>
        <p:txBody>
          <a:bodyPr/>
          <a:lstStyle/>
          <a:p>
            <a:endParaRPr lang="is-IS"/>
          </a:p>
        </p:txBody>
      </p:sp>
      <p:sp>
        <p:nvSpPr>
          <p:cNvPr id="6" name="Slide Number Placeholder 5">
            <a:extLst>
              <a:ext uri="{FF2B5EF4-FFF2-40B4-BE49-F238E27FC236}">
                <a16:creationId xmlns:a16="http://schemas.microsoft.com/office/drawing/2014/main" id="{1639C344-AAD7-4633-B88D-5D143B781E56}"/>
              </a:ext>
            </a:extLst>
          </p:cNvPr>
          <p:cNvSpPr>
            <a:spLocks noGrp="1"/>
          </p:cNvSpPr>
          <p:nvPr>
            <p:ph type="sldNum" sz="quarter" idx="12"/>
          </p:nvPr>
        </p:nvSpPr>
        <p:spPr>
          <a:xfrm>
            <a:off x="8610600" y="6356350"/>
            <a:ext cx="2743200" cy="365125"/>
          </a:xfrm>
          <a:prstGeom prst="rect">
            <a:avLst/>
          </a:prstGeom>
        </p:spPr>
        <p:txBody>
          <a:bodyPr/>
          <a:lstStyle/>
          <a:p>
            <a:fld id="{E33C4FB9-4397-4666-9333-0094BBA4FF0E}" type="slidenum">
              <a:rPr lang="is-IS" smtClean="0"/>
              <a:t>‹#›</a:t>
            </a:fld>
            <a:endParaRPr lang="is-IS"/>
          </a:p>
        </p:txBody>
      </p:sp>
      <p:sp>
        <p:nvSpPr>
          <p:cNvPr id="7" name="Content Placeholder 2">
            <a:extLst>
              <a:ext uri="{FF2B5EF4-FFF2-40B4-BE49-F238E27FC236}">
                <a16:creationId xmlns:a16="http://schemas.microsoft.com/office/drawing/2014/main" id="{2DC78241-975B-4491-B49C-1D01F5D8A448}"/>
              </a:ext>
            </a:extLst>
          </p:cNvPr>
          <p:cNvSpPr>
            <a:spLocks noGrp="1"/>
          </p:cNvSpPr>
          <p:nvPr>
            <p:ph sz="half" idx="13" hasCustomPrompt="1"/>
          </p:nvPr>
        </p:nvSpPr>
        <p:spPr>
          <a:xfrm>
            <a:off x="838200" y="1866900"/>
            <a:ext cx="8559800" cy="4351338"/>
          </a:xfrm>
        </p:spPr>
        <p:txBody>
          <a:bodyPr/>
          <a:lstStyle>
            <a:lvl1pPr>
              <a:defRPr b="0">
                <a:solidFill>
                  <a:srgbClr val="004185"/>
                </a:solidFill>
              </a:defRPr>
            </a:lvl1pPr>
            <a:lvl2pPr marL="800100" indent="-342900">
              <a:buClr>
                <a:srgbClr val="FDB827"/>
              </a:buClr>
              <a:buFont typeface="Arial Narrow" panose="020B0606020202030204" pitchFamily="34" charset="0"/>
              <a:buChar char="•"/>
              <a:defRPr>
                <a:solidFill>
                  <a:srgbClr val="004185"/>
                </a:solidFill>
              </a:defRPr>
            </a:lvl2pPr>
            <a:lvl3pPr>
              <a:defRPr>
                <a:solidFill>
                  <a:srgbClr val="004185"/>
                </a:solidFill>
              </a:defRPr>
            </a:lvl3pPr>
          </a:lstStyle>
          <a:p>
            <a:pPr lvl="0"/>
            <a:r>
              <a:rPr lang="en-US" dirty="0" err="1"/>
              <a:t>Texti</a:t>
            </a:r>
            <a:endParaRPr lang="en-US" dirty="0"/>
          </a:p>
          <a:p>
            <a:pPr lvl="1"/>
            <a:r>
              <a:rPr lang="en-US" dirty="0"/>
              <a:t>Second level</a:t>
            </a:r>
          </a:p>
        </p:txBody>
      </p:sp>
      <p:pic>
        <p:nvPicPr>
          <p:cNvPr id="8" name="Picture 7" descr="A picture containing text&#10;&#10;Description automatically generated">
            <a:extLst>
              <a:ext uri="{FF2B5EF4-FFF2-40B4-BE49-F238E27FC236}">
                <a16:creationId xmlns:a16="http://schemas.microsoft.com/office/drawing/2014/main" id="{8BB852AA-DF49-404A-8832-BF4C74F51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2533" y="4703763"/>
            <a:ext cx="2229467" cy="2330490"/>
          </a:xfrm>
          <a:prstGeom prst="rect">
            <a:avLst/>
          </a:prstGeom>
        </p:spPr>
      </p:pic>
    </p:spTree>
    <p:extLst>
      <p:ext uri="{BB962C8B-B14F-4D97-AF65-F5344CB8AC3E}">
        <p14:creationId xmlns:p14="http://schemas.microsoft.com/office/powerpoint/2010/main" val="152829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5DA93D-5C0C-40A2-8027-A38D7986B916}"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9069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5DA93D-5C0C-40A2-8027-A38D7986B916}"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113753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5DA93D-5C0C-40A2-8027-A38D7986B916}"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75779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5DA93D-5C0C-40A2-8027-A38D7986B916}" type="datetimeFigureOut">
              <a:rPr lang="en-GB" smtClean="0"/>
              <a:t>28/02/2024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32080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5DA93D-5C0C-40A2-8027-A38D7986B916}" type="datetimeFigureOut">
              <a:rPr lang="en-GB" smtClean="0"/>
              <a:t>28/02/2024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2917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DA93D-5C0C-40A2-8027-A38D7986B916}" type="datetimeFigureOut">
              <a:rPr lang="en-GB" smtClean="0"/>
              <a:t>28/02/2024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157421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DA93D-5C0C-40A2-8027-A38D7986B916}"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150153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5DA93D-5C0C-40A2-8027-A38D7986B916}" type="datetimeFigureOut">
              <a:rPr lang="en-GB" smtClean="0"/>
              <a:t>28/02/2024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24E79F-1242-4AE1-A3FC-03AA253F6F17}" type="slidenum">
              <a:rPr lang="en-GB" smtClean="0"/>
              <a:t>‹#›</a:t>
            </a:fld>
            <a:endParaRPr lang="en-GB"/>
          </a:p>
        </p:txBody>
      </p:sp>
    </p:spTree>
    <p:extLst>
      <p:ext uri="{BB962C8B-B14F-4D97-AF65-F5344CB8AC3E}">
        <p14:creationId xmlns:p14="http://schemas.microsoft.com/office/powerpoint/2010/main" val="425423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DA93D-5C0C-40A2-8027-A38D7986B916}" type="datetimeFigureOut">
              <a:rPr lang="en-GB" smtClean="0"/>
              <a:t>28/02/2024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4E79F-1242-4AE1-A3FC-03AA253F6F17}" type="slidenum">
              <a:rPr lang="en-GB" smtClean="0"/>
              <a:t>‹#›</a:t>
            </a:fld>
            <a:endParaRPr lang="en-GB"/>
          </a:p>
        </p:txBody>
      </p:sp>
    </p:spTree>
    <p:extLst>
      <p:ext uri="{BB962C8B-B14F-4D97-AF65-F5344CB8AC3E}">
        <p14:creationId xmlns:p14="http://schemas.microsoft.com/office/powerpoint/2010/main" val="2747109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til%20hamingju.msg"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hyperlink" Target="https://drydenpartners.com/"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thetechcontrol.com/author/shawn-cornett/" TargetMode="Externa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cert.is/" TargetMode="External"/><Relationship Id="rId7" Type="http://schemas.openxmlformats.org/officeDocument/2006/relationships/hyperlink" Target="https://www.tiktok.com/@theoracly/video/7334905149489515782" TargetMode="External"/><Relationship Id="rId2" Type="http://schemas.openxmlformats.org/officeDocument/2006/relationships/hyperlink" Target="https://www.112.is/netoryggi" TargetMode="External"/><Relationship Id="rId1" Type="http://schemas.openxmlformats.org/officeDocument/2006/relationships/slideLayout" Target="../slideLayouts/slideLayout14.xml"/><Relationship Id="rId6" Type="http://schemas.openxmlformats.org/officeDocument/2006/relationships/hyperlink" Target="https://www.tiktok.com/@theoracly/video/7334898610057792774" TargetMode="External"/><Relationship Id="rId5" Type="http://schemas.openxmlformats.org/officeDocument/2006/relationships/hyperlink" Target="https://www.youtube.com/watch?v=JS1dafk2vFU" TargetMode="External"/><Relationship Id="rId4" Type="http://schemas.openxmlformats.org/officeDocument/2006/relationships/hyperlink" Target="https://ns.is/malaflokkar/netsvik-god-ra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mailto:cybercrime@lrh.i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BF13-4428-4692-A09D-C1B7D597DEB0}"/>
              </a:ext>
            </a:extLst>
          </p:cNvPr>
          <p:cNvSpPr>
            <a:spLocks noGrp="1"/>
          </p:cNvSpPr>
          <p:nvPr>
            <p:ph type="ctrTitle"/>
          </p:nvPr>
        </p:nvSpPr>
        <p:spPr/>
        <p:txBody>
          <a:bodyPr/>
          <a:lstStyle/>
          <a:p>
            <a:r>
              <a:rPr lang="is-IS" dirty="0"/>
              <a:t>Stafræn brot </a:t>
            </a:r>
          </a:p>
        </p:txBody>
      </p:sp>
      <p:sp>
        <p:nvSpPr>
          <p:cNvPr id="3" name="Subtitle 2">
            <a:extLst>
              <a:ext uri="{FF2B5EF4-FFF2-40B4-BE49-F238E27FC236}">
                <a16:creationId xmlns:a16="http://schemas.microsoft.com/office/drawing/2014/main" id="{37554F29-159D-4604-B1CB-EB2DA6105EF5}"/>
              </a:ext>
            </a:extLst>
          </p:cNvPr>
          <p:cNvSpPr>
            <a:spLocks noGrp="1"/>
          </p:cNvSpPr>
          <p:nvPr>
            <p:ph type="subTitle" idx="1"/>
          </p:nvPr>
        </p:nvSpPr>
        <p:spPr>
          <a:xfrm>
            <a:off x="737197" y="4010636"/>
            <a:ext cx="9217507" cy="1849837"/>
          </a:xfrm>
        </p:spPr>
        <p:txBody>
          <a:bodyPr>
            <a:normAutofit lnSpcReduction="10000"/>
          </a:bodyPr>
          <a:lstStyle/>
          <a:p>
            <a:r>
              <a:rPr lang="is-IS" dirty="0"/>
              <a:t>Öldrunarráð Íslands</a:t>
            </a:r>
          </a:p>
          <a:p>
            <a:r>
              <a:rPr lang="is-IS" dirty="0"/>
              <a:t>Dr. María Rún Bjarnadóttir, sviðsstjóri hjá embætti Ríkislögreglustjóra</a:t>
            </a:r>
          </a:p>
          <a:p>
            <a:r>
              <a:rPr lang="is-IS" dirty="0"/>
              <a:t> 28. febrúar 2024</a:t>
            </a:r>
          </a:p>
        </p:txBody>
      </p:sp>
    </p:spTree>
    <p:extLst>
      <p:ext uri="{BB962C8B-B14F-4D97-AF65-F5344CB8AC3E}">
        <p14:creationId xmlns:p14="http://schemas.microsoft.com/office/powerpoint/2010/main" val="156672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B0CA-FEEC-4A10-B4F2-E8794D87B836}"/>
              </a:ext>
            </a:extLst>
          </p:cNvPr>
          <p:cNvSpPr>
            <a:spLocks noGrp="1"/>
          </p:cNvSpPr>
          <p:nvPr>
            <p:ph type="title"/>
          </p:nvPr>
        </p:nvSpPr>
        <p:spPr/>
        <p:txBody>
          <a:bodyPr/>
          <a:lstStyle/>
          <a:p>
            <a:pPr>
              <a:defRPr/>
            </a:pPr>
            <a:r>
              <a:rPr lang="en-GB" dirty="0" err="1"/>
              <a:t>Áhrif</a:t>
            </a:r>
            <a:r>
              <a:rPr lang="en-GB" dirty="0"/>
              <a:t> </a:t>
            </a:r>
            <a:r>
              <a:rPr lang="en-GB" dirty="0" err="1"/>
              <a:t>netsins</a:t>
            </a:r>
            <a:r>
              <a:rPr lang="en-GB" dirty="0"/>
              <a:t> og </a:t>
            </a:r>
            <a:r>
              <a:rPr lang="en-GB" dirty="0" err="1"/>
              <a:t>stafrænnar</a:t>
            </a:r>
            <a:r>
              <a:rPr lang="en-GB" dirty="0"/>
              <a:t> </a:t>
            </a:r>
            <a:r>
              <a:rPr lang="en-GB" dirty="0" err="1"/>
              <a:t>tækni</a:t>
            </a:r>
            <a:r>
              <a:rPr lang="en-GB" dirty="0"/>
              <a:t> á </a:t>
            </a:r>
            <a:r>
              <a:rPr lang="en-GB" dirty="0" err="1"/>
              <a:t>afbrot</a:t>
            </a:r>
            <a:r>
              <a:rPr lang="en-GB" dirty="0"/>
              <a:t> (Wall, 2017)</a:t>
            </a:r>
          </a:p>
        </p:txBody>
      </p:sp>
      <p:sp>
        <p:nvSpPr>
          <p:cNvPr id="4" name="Slide Number Placeholder 3">
            <a:extLst>
              <a:ext uri="{FF2B5EF4-FFF2-40B4-BE49-F238E27FC236}">
                <a16:creationId xmlns:a16="http://schemas.microsoft.com/office/drawing/2014/main" id="{236F3D88-6AEE-4FCC-9D4A-97711927E5A6}"/>
              </a:ext>
            </a:extLst>
          </p:cNvPr>
          <p:cNvSpPr>
            <a:spLocks noGrp="1"/>
          </p:cNvSpPr>
          <p:nvPr>
            <p:ph type="sldNum" sz="quarter" idx="12"/>
          </p:nvPr>
        </p:nvSpPr>
        <p:spPr/>
        <p:txBody>
          <a:bodyPr/>
          <a:lstStyle/>
          <a:p>
            <a:pPr>
              <a:defRPr/>
            </a:pPr>
            <a:fld id="{6AAC976F-7782-4566-B6B3-F9A6A13D1B8B}" type="slidenum">
              <a:rPr lang="en-US" altLang="is-IS" smtClean="0"/>
              <a:pPr>
                <a:defRPr/>
              </a:pPr>
              <a:t>10</a:t>
            </a:fld>
            <a:endParaRPr lang="en-US" altLang="is-IS"/>
          </a:p>
        </p:txBody>
      </p:sp>
      <p:graphicFrame>
        <p:nvGraphicFramePr>
          <p:cNvPr id="24581" name="Content Placeholder 2">
            <a:extLst>
              <a:ext uri="{FF2B5EF4-FFF2-40B4-BE49-F238E27FC236}">
                <a16:creationId xmlns:a16="http://schemas.microsoft.com/office/drawing/2014/main" id="{9E2E7094-8B36-BBF6-4DCB-DDE80FEAB7D6}"/>
              </a:ext>
            </a:extLst>
          </p:cNvPr>
          <p:cNvGraphicFramePr>
            <a:graphicFrameLocks noGrp="1"/>
          </p:cNvGraphicFramePr>
          <p:nvPr>
            <p:ph sz="half" idx="13"/>
            <p:extLst>
              <p:ext uri="{D42A27DB-BD31-4B8C-83A1-F6EECF244321}">
                <p14:modId xmlns:p14="http://schemas.microsoft.com/office/powerpoint/2010/main" val="2830326114"/>
              </p:ext>
            </p:extLst>
          </p:nvPr>
        </p:nvGraphicFramePr>
        <p:xfrm>
          <a:off x="304800" y="1866900"/>
          <a:ext cx="1022411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sz="half" idx="4294967295"/>
          </p:nvPr>
        </p:nvSpPr>
        <p:spPr>
          <a:xfrm>
            <a:off x="7511142" y="1086678"/>
            <a:ext cx="4376057" cy="5499652"/>
          </a:xfrm>
        </p:spPr>
        <p:txBody>
          <a:bodyPr>
            <a:normAutofit/>
          </a:bodyPr>
          <a:lstStyle/>
          <a:p>
            <a:endParaRPr lang="en-GB" alt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2993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9106-B5D0-4B33-A230-5DE13A116A4D}"/>
              </a:ext>
            </a:extLst>
          </p:cNvPr>
          <p:cNvSpPr>
            <a:spLocks noGrp="1"/>
          </p:cNvSpPr>
          <p:nvPr>
            <p:ph type="title"/>
          </p:nvPr>
        </p:nvSpPr>
        <p:spPr/>
        <p:txBody>
          <a:bodyPr/>
          <a:lstStyle/>
          <a:p>
            <a:r>
              <a:rPr lang="is-IS" dirty="0"/>
              <a:t>Umfang</a:t>
            </a:r>
          </a:p>
        </p:txBody>
      </p:sp>
      <p:sp>
        <p:nvSpPr>
          <p:cNvPr id="3" name="Content Placeholder 2">
            <a:extLst>
              <a:ext uri="{FF2B5EF4-FFF2-40B4-BE49-F238E27FC236}">
                <a16:creationId xmlns:a16="http://schemas.microsoft.com/office/drawing/2014/main" id="{5D70B420-F75D-415D-A135-509B8803CF47}"/>
              </a:ext>
            </a:extLst>
          </p:cNvPr>
          <p:cNvSpPr>
            <a:spLocks noGrp="1"/>
          </p:cNvSpPr>
          <p:nvPr>
            <p:ph sz="half" idx="13"/>
          </p:nvPr>
        </p:nvSpPr>
        <p:spPr>
          <a:xfrm>
            <a:off x="195944" y="1446245"/>
            <a:ext cx="3331027" cy="4771993"/>
          </a:xfrm>
        </p:spPr>
        <p:txBody>
          <a:bodyPr>
            <a:normAutofit fontScale="77500" lnSpcReduction="20000"/>
          </a:bodyPr>
          <a:lstStyle/>
          <a:p>
            <a:r>
              <a:rPr lang="is-IS" dirty="0"/>
              <a:t>„Á Íslandi skortir upplýsingar um umfang tölvu- og netglæpa. Lögregla telur fullvíst að fjöldi brota sé ekki tilkynntur. Skoðun á málaskrá leiðir í ljós að bæta þarf skráningar lögreglu og tilkynningaskyldu lögaðila. Fyrirliggjandi upplýsingar teljast af þeim sökum brotakenndar“. (GRD RLS 2019).</a:t>
            </a:r>
          </a:p>
          <a:p>
            <a:r>
              <a:rPr lang="en-GB" sz="2800" dirty="0" err="1"/>
              <a:t>Allt</a:t>
            </a:r>
            <a:r>
              <a:rPr lang="en-GB" sz="2800" dirty="0"/>
              <a:t> </a:t>
            </a:r>
            <a:r>
              <a:rPr lang="en-GB" sz="2800" dirty="0" err="1"/>
              <a:t>að</a:t>
            </a:r>
            <a:r>
              <a:rPr lang="en-GB" sz="2800" dirty="0"/>
              <a:t> 80% </a:t>
            </a:r>
            <a:r>
              <a:rPr lang="en-GB" sz="2800" dirty="0" err="1"/>
              <a:t>tölvubrota</a:t>
            </a:r>
            <a:r>
              <a:rPr lang="en-GB" sz="2800" dirty="0"/>
              <a:t> ekki </a:t>
            </a:r>
            <a:r>
              <a:rPr lang="en-GB" sz="2800" dirty="0" err="1"/>
              <a:t>kærð</a:t>
            </a:r>
            <a:r>
              <a:rPr lang="en-GB" sz="2800" dirty="0"/>
              <a:t> </a:t>
            </a:r>
            <a:r>
              <a:rPr lang="en-GB" sz="2800" dirty="0" err="1"/>
              <a:t>til</a:t>
            </a:r>
            <a:r>
              <a:rPr lang="en-GB" sz="2800" dirty="0"/>
              <a:t> </a:t>
            </a:r>
            <a:r>
              <a:rPr lang="en-GB" sz="2800" dirty="0" err="1"/>
              <a:t>lögreglu</a:t>
            </a:r>
            <a:r>
              <a:rPr lang="en-GB" sz="2800" dirty="0"/>
              <a:t>. </a:t>
            </a:r>
            <a:r>
              <a:rPr lang="en-GB" dirty="0"/>
              <a:t>(S</a:t>
            </a:r>
            <a:r>
              <a:rPr lang="en-GB" sz="2800" dirty="0"/>
              <a:t>Þ 2013)</a:t>
            </a:r>
          </a:p>
          <a:p>
            <a:endParaRPr lang="is-IS" dirty="0"/>
          </a:p>
        </p:txBody>
      </p:sp>
      <p:pic>
        <p:nvPicPr>
          <p:cNvPr id="5" name="Content Placeholder 4">
            <a:extLst>
              <a:ext uri="{FF2B5EF4-FFF2-40B4-BE49-F238E27FC236}">
                <a16:creationId xmlns:a16="http://schemas.microsoft.com/office/drawing/2014/main" id="{327D468A-37AD-034B-C1D4-8A39C7532AD5}"/>
              </a:ext>
            </a:extLst>
          </p:cNvPr>
          <p:cNvPicPr>
            <a:picLocks noChangeAspect="1"/>
          </p:cNvPicPr>
          <p:nvPr/>
        </p:nvPicPr>
        <p:blipFill>
          <a:blip r:embed="rId2"/>
          <a:stretch>
            <a:fillRect/>
          </a:stretch>
        </p:blipFill>
        <p:spPr>
          <a:xfrm>
            <a:off x="4206733" y="783869"/>
            <a:ext cx="6399054" cy="2180542"/>
          </a:xfrm>
          <a:prstGeom prst="rect">
            <a:avLst/>
          </a:prstGeom>
          <a:ln w="28575">
            <a:solidFill>
              <a:schemeClr val="tx1"/>
            </a:solidFill>
          </a:ln>
        </p:spPr>
      </p:pic>
      <p:pic>
        <p:nvPicPr>
          <p:cNvPr id="6" name="Picture 6">
            <a:extLst>
              <a:ext uri="{FF2B5EF4-FFF2-40B4-BE49-F238E27FC236}">
                <a16:creationId xmlns:a16="http://schemas.microsoft.com/office/drawing/2014/main" id="{A9F1CE76-98CD-AB07-F448-B305F45853C5}"/>
              </a:ext>
            </a:extLst>
          </p:cNvPr>
          <p:cNvPicPr>
            <a:picLocks noChangeAspect="1"/>
          </p:cNvPicPr>
          <p:nvPr/>
        </p:nvPicPr>
        <p:blipFill>
          <a:blip r:embed="rId3"/>
          <a:stretch>
            <a:fillRect/>
          </a:stretch>
        </p:blipFill>
        <p:spPr>
          <a:xfrm>
            <a:off x="3740203" y="3367302"/>
            <a:ext cx="7537398" cy="2448044"/>
          </a:xfrm>
          <a:prstGeom prst="rect">
            <a:avLst/>
          </a:prstGeom>
          <a:ln w="38100">
            <a:solidFill>
              <a:schemeClr val="tx1"/>
            </a:solidFill>
          </a:ln>
        </p:spPr>
      </p:pic>
    </p:spTree>
    <p:extLst>
      <p:ext uri="{BB962C8B-B14F-4D97-AF65-F5344CB8AC3E}">
        <p14:creationId xmlns:p14="http://schemas.microsoft.com/office/powerpoint/2010/main" val="167456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AC2A4-0A69-455D-018C-B498A1060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22B1C-7D35-C122-AB55-DA0B8F6F0CF7}"/>
              </a:ext>
            </a:extLst>
          </p:cNvPr>
          <p:cNvSpPr>
            <a:spLocks noGrp="1"/>
          </p:cNvSpPr>
          <p:nvPr>
            <p:ph type="title"/>
          </p:nvPr>
        </p:nvSpPr>
        <p:spPr>
          <a:xfrm>
            <a:off x="838200" y="365125"/>
            <a:ext cx="10515600" cy="981761"/>
          </a:xfrm>
        </p:spPr>
        <p:txBody>
          <a:bodyPr/>
          <a:lstStyle/>
          <a:p>
            <a:r>
              <a:rPr lang="is-IS" dirty="0">
                <a:solidFill>
                  <a:schemeClr val="accent5">
                    <a:lumMod val="75000"/>
                  </a:schemeClr>
                </a:solidFill>
              </a:rPr>
              <a:t>Þolendakönnun </a:t>
            </a:r>
            <a:endParaRPr lang="is-IS" dirty="0"/>
          </a:p>
        </p:txBody>
      </p:sp>
      <p:graphicFrame>
        <p:nvGraphicFramePr>
          <p:cNvPr id="5" name="Content Placeholder 4">
            <a:extLst>
              <a:ext uri="{FF2B5EF4-FFF2-40B4-BE49-F238E27FC236}">
                <a16:creationId xmlns:a16="http://schemas.microsoft.com/office/drawing/2014/main" id="{83A113C1-53C5-EA47-AD8B-66A033634DED}"/>
              </a:ext>
            </a:extLst>
          </p:cNvPr>
          <p:cNvGraphicFramePr>
            <a:graphicFrameLocks noGrp="1"/>
          </p:cNvGraphicFramePr>
          <p:nvPr>
            <p:ph idx="1"/>
          </p:nvPr>
        </p:nvGraphicFramePr>
        <p:xfrm>
          <a:off x="838200" y="1346886"/>
          <a:ext cx="10515600" cy="48300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61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65FC-7A48-2BEA-855F-B785B00F1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19941-31A8-0E32-687E-2B6BA71B968F}"/>
              </a:ext>
            </a:extLst>
          </p:cNvPr>
          <p:cNvSpPr>
            <a:spLocks noGrp="1"/>
          </p:cNvSpPr>
          <p:nvPr>
            <p:ph type="title"/>
          </p:nvPr>
        </p:nvSpPr>
        <p:spPr>
          <a:xfrm>
            <a:off x="838200" y="365125"/>
            <a:ext cx="10515600" cy="944691"/>
          </a:xfrm>
        </p:spPr>
        <p:txBody>
          <a:bodyPr/>
          <a:lstStyle/>
          <a:p>
            <a:r>
              <a:rPr lang="is-IS" dirty="0">
                <a:solidFill>
                  <a:schemeClr val="accent5">
                    <a:lumMod val="75000"/>
                  </a:schemeClr>
                </a:solidFill>
              </a:rPr>
              <a:t>Þolendakönnun</a:t>
            </a:r>
            <a:endParaRPr lang="is-IS" dirty="0"/>
          </a:p>
        </p:txBody>
      </p:sp>
      <p:graphicFrame>
        <p:nvGraphicFramePr>
          <p:cNvPr id="6" name="Content Placeholder 5">
            <a:extLst>
              <a:ext uri="{FF2B5EF4-FFF2-40B4-BE49-F238E27FC236}">
                <a16:creationId xmlns:a16="http://schemas.microsoft.com/office/drawing/2014/main" id="{9E617043-0339-F341-3B15-E8BB9A43570B}"/>
              </a:ext>
            </a:extLst>
          </p:cNvPr>
          <p:cNvGraphicFramePr>
            <a:graphicFrameLocks noGrp="1"/>
          </p:cNvGraphicFramePr>
          <p:nvPr>
            <p:ph idx="1"/>
          </p:nvPr>
        </p:nvGraphicFramePr>
        <p:xfrm>
          <a:off x="838199" y="1309816"/>
          <a:ext cx="10937789" cy="4856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677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taðgengill efnis 4">
            <a:extLst>
              <a:ext uri="{FF2B5EF4-FFF2-40B4-BE49-F238E27FC236}">
                <a16:creationId xmlns:a16="http://schemas.microsoft.com/office/drawing/2014/main" id="{AE682FDC-A6C2-AC42-4DBB-34E541B16FAC}"/>
              </a:ext>
            </a:extLst>
          </p:cNvPr>
          <p:cNvPicPr>
            <a:picLocks noGrp="1" noChangeAspect="1"/>
          </p:cNvPicPr>
          <p:nvPr>
            <p:ph sz="half" idx="13"/>
          </p:nvPr>
        </p:nvPicPr>
        <p:blipFill>
          <a:blip r:embed="rId2"/>
          <a:stretch>
            <a:fillRect/>
          </a:stretch>
        </p:blipFill>
        <p:spPr>
          <a:xfrm>
            <a:off x="643467" y="467132"/>
            <a:ext cx="10905066" cy="4580126"/>
          </a:xfrm>
          <a:prstGeom prst="rect">
            <a:avLst/>
          </a:prstGeom>
        </p:spPr>
      </p:pic>
    </p:spTree>
    <p:extLst>
      <p:ext uri="{BB962C8B-B14F-4D97-AF65-F5344CB8AC3E}">
        <p14:creationId xmlns:p14="http://schemas.microsoft.com/office/powerpoint/2010/main" val="145110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4A0CC96-76D2-110C-9ECB-BB03E72FC821}"/>
              </a:ext>
            </a:extLst>
          </p:cNvPr>
          <p:cNvSpPr>
            <a:spLocks noGrp="1"/>
          </p:cNvSpPr>
          <p:nvPr>
            <p:ph type="title"/>
          </p:nvPr>
        </p:nvSpPr>
        <p:spPr/>
        <p:txBody>
          <a:bodyPr/>
          <a:lstStyle/>
          <a:p>
            <a:r>
              <a:rPr lang="is-IS" dirty="0"/>
              <a:t>Fjártjón í gögnum lögreglu</a:t>
            </a:r>
          </a:p>
        </p:txBody>
      </p:sp>
      <p:sp>
        <p:nvSpPr>
          <p:cNvPr id="3" name="Staðgengill efnis 2">
            <a:extLst>
              <a:ext uri="{FF2B5EF4-FFF2-40B4-BE49-F238E27FC236}">
                <a16:creationId xmlns:a16="http://schemas.microsoft.com/office/drawing/2014/main" id="{D6FEA34B-581F-218C-D650-7AF04E0E2114}"/>
              </a:ext>
            </a:extLst>
          </p:cNvPr>
          <p:cNvSpPr>
            <a:spLocks noGrp="1"/>
          </p:cNvSpPr>
          <p:nvPr>
            <p:ph sz="half" idx="1"/>
          </p:nvPr>
        </p:nvSpPr>
        <p:spPr>
          <a:xfrm>
            <a:off x="838200" y="1483567"/>
            <a:ext cx="5181600" cy="5206482"/>
          </a:xfrm>
        </p:spPr>
        <p:txBody>
          <a:bodyPr>
            <a:normAutofit fontScale="40000" lnSpcReduction="20000"/>
          </a:bodyPr>
          <a:lstStyle/>
          <a:p>
            <a:r>
              <a:rPr lang="is-IS" sz="4500" dirty="0">
                <a:solidFill>
                  <a:srgbClr val="000000"/>
                </a:solidFill>
                <a:latin typeface="Times New Roman" panose="02020603050405020304" pitchFamily="18" charset="0"/>
                <a:cs typeface="Times New Roman" panose="02020603050405020304" pitchFamily="18" charset="0"/>
              </a:rPr>
              <a:t>Heildartjón 2023</a:t>
            </a:r>
          </a:p>
          <a:p>
            <a:pPr lvl="1"/>
            <a:r>
              <a:rPr lang="is-IS" sz="4500" dirty="0">
                <a:solidFill>
                  <a:srgbClr val="000000"/>
                </a:solidFill>
                <a:latin typeface="Times New Roman" panose="02020603050405020304" pitchFamily="18" charset="0"/>
                <a:cs typeface="Times New Roman" panose="02020603050405020304" pitchFamily="18" charset="0"/>
              </a:rPr>
              <a:t>284.364.395 kr.</a:t>
            </a:r>
          </a:p>
          <a:p>
            <a:pPr lvl="2"/>
            <a:r>
              <a:rPr lang="is-IS" sz="4500" dirty="0">
                <a:solidFill>
                  <a:srgbClr val="000000"/>
                </a:solidFill>
                <a:latin typeface="Times New Roman" panose="02020603050405020304" pitchFamily="18" charset="0"/>
                <a:cs typeface="Times New Roman" panose="02020603050405020304" pitchFamily="18" charset="0"/>
              </a:rPr>
              <a:t>2.7.34.273 kr. að meðaltali</a:t>
            </a:r>
          </a:p>
          <a:p>
            <a:endParaRPr lang="is-IS" sz="4500" b="0" i="0" dirty="0">
              <a:solidFill>
                <a:srgbClr val="000000"/>
              </a:solidFill>
              <a:effectLst/>
              <a:latin typeface="Times New Roman" panose="02020603050405020304" pitchFamily="18" charset="0"/>
              <a:cs typeface="Times New Roman" panose="02020603050405020304" pitchFamily="18" charset="0"/>
            </a:endParaRPr>
          </a:p>
          <a:p>
            <a:r>
              <a:rPr lang="is-IS" sz="4500" b="0" i="0" dirty="0">
                <a:solidFill>
                  <a:srgbClr val="000000"/>
                </a:solidFill>
                <a:effectLst/>
                <a:latin typeface="Times New Roman" panose="02020603050405020304" pitchFamily="18" charset="0"/>
                <a:cs typeface="Times New Roman" panose="02020603050405020304" pitchFamily="18" charset="0"/>
              </a:rPr>
              <a:t>Fjárfestingasvik</a:t>
            </a:r>
            <a:r>
              <a:rPr lang="is-IS" sz="4500" dirty="0">
                <a:solidFill>
                  <a:srgbClr val="000000"/>
                </a:solidFill>
                <a:latin typeface="Times New Roman" panose="02020603050405020304" pitchFamily="18" charset="0"/>
                <a:cs typeface="Times New Roman" panose="02020603050405020304" pitchFamily="18" charset="0"/>
              </a:rPr>
              <a:t> og BEC svik rífa meðaltjónið upp</a:t>
            </a:r>
          </a:p>
          <a:p>
            <a:pPr lvl="1"/>
            <a:r>
              <a:rPr lang="is-IS" sz="4100" dirty="0">
                <a:solidFill>
                  <a:srgbClr val="000000"/>
                </a:solidFill>
                <a:latin typeface="Times New Roman" panose="02020603050405020304" pitchFamily="18" charset="0"/>
                <a:cs typeface="Times New Roman" panose="02020603050405020304" pitchFamily="18" charset="0"/>
              </a:rPr>
              <a:t>BEC mál oft tugir og jafnvel </a:t>
            </a:r>
            <a:r>
              <a:rPr lang="is-IS" sz="4100" dirty="0" err="1">
                <a:solidFill>
                  <a:srgbClr val="000000"/>
                </a:solidFill>
                <a:latin typeface="Times New Roman" panose="02020603050405020304" pitchFamily="18" charset="0"/>
                <a:cs typeface="Times New Roman" panose="02020603050405020304" pitchFamily="18" charset="0"/>
              </a:rPr>
              <a:t>hundruðir</a:t>
            </a:r>
            <a:r>
              <a:rPr lang="is-IS" sz="4100" dirty="0">
                <a:solidFill>
                  <a:srgbClr val="000000"/>
                </a:solidFill>
                <a:latin typeface="Times New Roman" panose="02020603050405020304" pitchFamily="18" charset="0"/>
                <a:cs typeface="Times New Roman" panose="02020603050405020304" pitchFamily="18" charset="0"/>
              </a:rPr>
              <a:t> milljóna</a:t>
            </a:r>
          </a:p>
          <a:p>
            <a:endParaRPr lang="is-IS" sz="4500" b="0" i="0" dirty="0">
              <a:solidFill>
                <a:srgbClr val="000000"/>
              </a:solidFill>
              <a:effectLst/>
              <a:latin typeface="Times New Roman" panose="02020603050405020304" pitchFamily="18" charset="0"/>
              <a:cs typeface="Times New Roman" panose="02020603050405020304" pitchFamily="18" charset="0"/>
            </a:endParaRPr>
          </a:p>
          <a:p>
            <a:r>
              <a:rPr lang="is-IS" sz="4500" b="0" i="0" dirty="0">
                <a:solidFill>
                  <a:srgbClr val="000000"/>
                </a:solidFill>
                <a:effectLst/>
                <a:latin typeface="Times New Roman" panose="02020603050405020304" pitchFamily="18" charset="0"/>
                <a:cs typeface="Times New Roman" panose="02020603050405020304" pitchFamily="18" charset="0"/>
              </a:rPr>
              <a:t>Sölusvik samt algengust</a:t>
            </a:r>
          </a:p>
          <a:p>
            <a:endParaRPr lang="is-IS" sz="4500" dirty="0">
              <a:solidFill>
                <a:srgbClr val="000000"/>
              </a:solidFill>
              <a:latin typeface="Times New Roman" panose="02020603050405020304" pitchFamily="18" charset="0"/>
              <a:cs typeface="Times New Roman" panose="02020603050405020304" pitchFamily="18" charset="0"/>
            </a:endParaRPr>
          </a:p>
          <a:p>
            <a:r>
              <a:rPr lang="is-IS" sz="4500" dirty="0">
                <a:solidFill>
                  <a:srgbClr val="000000"/>
                </a:solidFill>
                <a:latin typeface="Times New Roman" panose="02020603050405020304" pitchFamily="18" charset="0"/>
                <a:cs typeface="Times New Roman" panose="02020603050405020304" pitchFamily="18" charset="0"/>
              </a:rPr>
              <a:t>Meðaltjón í ástarsvikum er hátt</a:t>
            </a:r>
          </a:p>
          <a:p>
            <a:pPr lvl="1"/>
            <a:r>
              <a:rPr lang="is-IS" sz="4500" b="0" i="0" dirty="0">
                <a:solidFill>
                  <a:srgbClr val="000000"/>
                </a:solidFill>
                <a:effectLst/>
                <a:latin typeface="Times New Roman" panose="02020603050405020304" pitchFamily="18" charset="0"/>
                <a:cs typeface="Times New Roman" panose="02020603050405020304" pitchFamily="18" charset="0"/>
              </a:rPr>
              <a:t>Talið að þessi tegund sé mjög van tilkynnt,</a:t>
            </a:r>
            <a:br>
              <a:rPr lang="is-IS" sz="4500" b="0" i="0" dirty="0">
                <a:solidFill>
                  <a:srgbClr val="000000"/>
                </a:solidFill>
                <a:effectLst/>
                <a:latin typeface="Times New Roman" panose="02020603050405020304" pitchFamily="18" charset="0"/>
                <a:cs typeface="Times New Roman" panose="02020603050405020304" pitchFamily="18" charset="0"/>
              </a:rPr>
            </a:br>
            <a:r>
              <a:rPr lang="is-IS" sz="4500" dirty="0">
                <a:solidFill>
                  <a:srgbClr val="000000"/>
                </a:solidFill>
                <a:latin typeface="Times New Roman" panose="02020603050405020304" pitchFamily="18" charset="0"/>
                <a:cs typeface="Times New Roman" panose="02020603050405020304" pitchFamily="18" charset="0"/>
              </a:rPr>
              <a:t>mikil skömm sem fylgir þessum svikum</a:t>
            </a:r>
          </a:p>
          <a:p>
            <a:endParaRPr lang="is-IS" sz="4500" b="0" i="0" dirty="0">
              <a:solidFill>
                <a:srgbClr val="000000"/>
              </a:solidFill>
              <a:effectLst/>
              <a:latin typeface="Times New Roman" panose="02020603050405020304" pitchFamily="18" charset="0"/>
              <a:cs typeface="Times New Roman" panose="02020603050405020304" pitchFamily="18" charset="0"/>
            </a:endParaRPr>
          </a:p>
          <a:p>
            <a:r>
              <a:rPr lang="is-IS" sz="4500" b="0" i="0" dirty="0">
                <a:solidFill>
                  <a:srgbClr val="000000"/>
                </a:solidFill>
                <a:effectLst/>
                <a:latin typeface="Times New Roman" panose="02020603050405020304" pitchFamily="18" charset="0"/>
                <a:cs typeface="Times New Roman" panose="02020603050405020304" pitchFamily="18" charset="0"/>
              </a:rPr>
              <a:t>Einnig talið að það sem flokkast sem </a:t>
            </a:r>
            <a:r>
              <a:rPr lang="is-IS" sz="4500" b="0" i="0" dirty="0" err="1">
                <a:solidFill>
                  <a:srgbClr val="000000"/>
                </a:solidFill>
                <a:effectLst/>
                <a:latin typeface="Times New Roman" panose="02020603050405020304" pitchFamily="18" charset="0"/>
                <a:cs typeface="Times New Roman" panose="02020603050405020304" pitchFamily="18" charset="0"/>
              </a:rPr>
              <a:t>phishing</a:t>
            </a:r>
            <a:br>
              <a:rPr lang="is-IS" sz="4500" b="0" i="0" dirty="0">
                <a:solidFill>
                  <a:srgbClr val="000000"/>
                </a:solidFill>
                <a:effectLst/>
                <a:latin typeface="Times New Roman" panose="02020603050405020304" pitchFamily="18" charset="0"/>
                <a:cs typeface="Times New Roman" panose="02020603050405020304" pitchFamily="18" charset="0"/>
              </a:rPr>
            </a:br>
            <a:r>
              <a:rPr lang="is-IS" sz="4500" b="0" i="0" dirty="0">
                <a:solidFill>
                  <a:srgbClr val="000000"/>
                </a:solidFill>
                <a:effectLst/>
                <a:latin typeface="Times New Roman" panose="02020603050405020304" pitchFamily="18" charset="0"/>
                <a:cs typeface="Times New Roman" panose="02020603050405020304" pitchFamily="18" charset="0"/>
              </a:rPr>
              <a:t>og </a:t>
            </a:r>
            <a:r>
              <a:rPr lang="is-IS" sz="4500" b="0" i="0" dirty="0" err="1">
                <a:solidFill>
                  <a:srgbClr val="000000"/>
                </a:solidFill>
                <a:effectLst/>
                <a:latin typeface="Times New Roman" panose="02020603050405020304" pitchFamily="18" charset="0"/>
                <a:cs typeface="Times New Roman" panose="02020603050405020304" pitchFamily="18" charset="0"/>
              </a:rPr>
              <a:t>telecom</a:t>
            </a:r>
            <a:r>
              <a:rPr lang="is-IS" sz="4500" b="0" i="0" dirty="0">
                <a:solidFill>
                  <a:srgbClr val="000000"/>
                </a:solidFill>
                <a:effectLst/>
                <a:latin typeface="Times New Roman" panose="02020603050405020304" pitchFamily="18" charset="0"/>
                <a:cs typeface="Times New Roman" panose="02020603050405020304" pitchFamily="18" charset="0"/>
              </a:rPr>
              <a:t> </a:t>
            </a:r>
            <a:r>
              <a:rPr lang="is-IS" sz="4500" b="0" i="0" dirty="0" err="1">
                <a:solidFill>
                  <a:srgbClr val="000000"/>
                </a:solidFill>
                <a:effectLst/>
                <a:latin typeface="Times New Roman" panose="02020603050405020304" pitchFamily="18" charset="0"/>
                <a:cs typeface="Times New Roman" panose="02020603050405020304" pitchFamily="18" charset="0"/>
              </a:rPr>
              <a:t>fraud</a:t>
            </a:r>
            <a:r>
              <a:rPr lang="is-IS" sz="4500" b="0" i="0" dirty="0">
                <a:solidFill>
                  <a:srgbClr val="000000"/>
                </a:solidFill>
                <a:effectLst/>
                <a:latin typeface="Times New Roman" panose="02020603050405020304" pitchFamily="18" charset="0"/>
                <a:cs typeface="Times New Roman" panose="02020603050405020304" pitchFamily="18" charset="0"/>
              </a:rPr>
              <a:t> sé </a:t>
            </a:r>
            <a:r>
              <a:rPr lang="is-IS" sz="4500" dirty="0">
                <a:solidFill>
                  <a:srgbClr val="000000"/>
                </a:solidFill>
                <a:latin typeface="Times New Roman" panose="02020603050405020304" pitchFamily="18" charset="0"/>
                <a:cs typeface="Times New Roman" panose="02020603050405020304" pitchFamily="18" charset="0"/>
              </a:rPr>
              <a:t>mikið ótilkynnt</a:t>
            </a:r>
          </a:p>
          <a:p>
            <a:pPr lvl="1"/>
            <a:r>
              <a:rPr lang="is-IS" sz="4100" dirty="0">
                <a:solidFill>
                  <a:srgbClr val="000000"/>
                </a:solidFill>
                <a:latin typeface="Times New Roman" panose="02020603050405020304" pitchFamily="18" charset="0"/>
                <a:cs typeface="Times New Roman" panose="02020603050405020304" pitchFamily="18" charset="0"/>
              </a:rPr>
              <a:t>Oft l</a:t>
            </a:r>
            <a:r>
              <a:rPr lang="is-IS" sz="4100" b="0" i="0" dirty="0">
                <a:solidFill>
                  <a:srgbClr val="000000"/>
                </a:solidFill>
                <a:effectLst/>
                <a:latin typeface="Times New Roman" panose="02020603050405020304" pitchFamily="18" charset="0"/>
                <a:cs typeface="Times New Roman" panose="02020603050405020304" pitchFamily="18" charset="0"/>
              </a:rPr>
              <a:t>ágar fjárhæð</a:t>
            </a:r>
            <a:r>
              <a:rPr lang="is-IS" sz="4100" dirty="0">
                <a:solidFill>
                  <a:srgbClr val="000000"/>
                </a:solidFill>
                <a:latin typeface="Times New Roman" panose="02020603050405020304" pitchFamily="18" charset="0"/>
                <a:cs typeface="Times New Roman" panose="02020603050405020304" pitchFamily="18" charset="0"/>
              </a:rPr>
              <a:t>ir</a:t>
            </a:r>
            <a:endParaRPr lang="is-IS" sz="4100" b="0" i="0" dirty="0">
              <a:solidFill>
                <a:srgbClr val="000000"/>
              </a:solidFill>
              <a:effectLst/>
              <a:latin typeface="Times New Roman" panose="02020603050405020304" pitchFamily="18" charset="0"/>
              <a:cs typeface="Times New Roman" panose="02020603050405020304" pitchFamily="18" charset="0"/>
            </a:endParaRPr>
          </a:p>
          <a:p>
            <a:endParaRPr lang="is-IS" dirty="0"/>
          </a:p>
        </p:txBody>
      </p:sp>
      <p:pic>
        <p:nvPicPr>
          <p:cNvPr id="8" name="Staðgengill efnis 7" descr="Jars of coins">
            <a:extLst>
              <a:ext uri="{FF2B5EF4-FFF2-40B4-BE49-F238E27FC236}">
                <a16:creationId xmlns:a16="http://schemas.microsoft.com/office/drawing/2014/main" id="{E08BD820-77DD-636E-9E0F-4D6DEE33020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87617" y="1595535"/>
            <a:ext cx="5690118" cy="4198274"/>
          </a:xfrm>
        </p:spPr>
      </p:pic>
    </p:spTree>
    <p:extLst>
      <p:ext uri="{BB962C8B-B14F-4D97-AF65-F5344CB8AC3E}">
        <p14:creationId xmlns:p14="http://schemas.microsoft.com/office/powerpoint/2010/main" val="288179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Staðgengill efnis 4">
            <a:extLst>
              <a:ext uri="{FF2B5EF4-FFF2-40B4-BE49-F238E27FC236}">
                <a16:creationId xmlns:a16="http://schemas.microsoft.com/office/drawing/2014/main" id="{BFB0D106-88E0-D51F-C01C-DBFF4D6AAEAF}"/>
              </a:ext>
            </a:extLst>
          </p:cNvPr>
          <p:cNvPicPr>
            <a:picLocks noGrp="1" noChangeAspect="1"/>
          </p:cNvPicPr>
          <p:nvPr>
            <p:ph sz="half" idx="13"/>
          </p:nvPr>
        </p:nvPicPr>
        <p:blipFill>
          <a:blip r:embed="rId2"/>
          <a:stretch>
            <a:fillRect/>
          </a:stretch>
        </p:blipFill>
        <p:spPr>
          <a:xfrm>
            <a:off x="643467" y="329361"/>
            <a:ext cx="10905066" cy="4743702"/>
          </a:xfrm>
          <a:prstGeom prst="rect">
            <a:avLst/>
          </a:prstGeom>
        </p:spPr>
      </p:pic>
    </p:spTree>
    <p:extLst>
      <p:ext uri="{BB962C8B-B14F-4D97-AF65-F5344CB8AC3E}">
        <p14:creationId xmlns:p14="http://schemas.microsoft.com/office/powerpoint/2010/main" val="174533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FA846D8-E26C-E4DD-23DD-1B0DEAF03082}"/>
              </a:ext>
            </a:extLst>
          </p:cNvPr>
          <p:cNvSpPr>
            <a:spLocks noGrp="1"/>
          </p:cNvSpPr>
          <p:nvPr>
            <p:ph type="title"/>
          </p:nvPr>
        </p:nvSpPr>
        <p:spPr/>
        <p:txBody>
          <a:bodyPr/>
          <a:lstStyle/>
          <a:p>
            <a:r>
              <a:rPr lang="is-IS" dirty="0"/>
              <a:t>Hver lendir eiginlega í svona?</a:t>
            </a:r>
          </a:p>
        </p:txBody>
      </p:sp>
      <p:sp>
        <p:nvSpPr>
          <p:cNvPr id="3" name="Staðgengill efnis 2">
            <a:extLst>
              <a:ext uri="{FF2B5EF4-FFF2-40B4-BE49-F238E27FC236}">
                <a16:creationId xmlns:a16="http://schemas.microsoft.com/office/drawing/2014/main" id="{3E71DD6F-A041-7ACD-1164-77638BF78FAE}"/>
              </a:ext>
            </a:extLst>
          </p:cNvPr>
          <p:cNvSpPr>
            <a:spLocks noGrp="1"/>
          </p:cNvSpPr>
          <p:nvPr>
            <p:ph sz="half" idx="1"/>
          </p:nvPr>
        </p:nvSpPr>
        <p:spPr/>
        <p:txBody>
          <a:bodyPr>
            <a:normAutofit fontScale="85000" lnSpcReduction="10000"/>
          </a:bodyPr>
          <a:lstStyle/>
          <a:p>
            <a:r>
              <a:rPr lang="is-IS" dirty="0">
                <a:latin typeface="Times New Roman" panose="02020603050405020304" pitchFamily="18" charset="0"/>
                <a:cs typeface="Times New Roman" panose="02020603050405020304" pitchFamily="18" charset="0"/>
                <a:sym typeface="Wingdings" panose="05000000000000000000" pitchFamily="2" charset="2"/>
              </a:rPr>
              <a:t>Það geta allir lent í fjársvikum á netinu</a:t>
            </a:r>
          </a:p>
          <a:p>
            <a:pPr lvl="1"/>
            <a:r>
              <a:rPr lang="is-IS" dirty="0">
                <a:latin typeface="Times New Roman" panose="02020603050405020304" pitchFamily="18" charset="0"/>
                <a:cs typeface="Times New Roman" panose="02020603050405020304" pitchFamily="18" charset="0"/>
                <a:sym typeface="Wingdings" panose="05000000000000000000" pitchFamily="2" charset="2"/>
              </a:rPr>
              <a:t>Það lenda allir í </a:t>
            </a:r>
            <a:r>
              <a:rPr lang="is-IS" dirty="0" err="1">
                <a:latin typeface="Times New Roman" panose="02020603050405020304" pitchFamily="18" charset="0"/>
                <a:cs typeface="Times New Roman" panose="02020603050405020304" pitchFamily="18" charset="0"/>
                <a:sym typeface="Wingdings" panose="05000000000000000000" pitchFamily="2" charset="2"/>
              </a:rPr>
              <a:t>amk</a:t>
            </a:r>
            <a:r>
              <a:rPr lang="is-IS" dirty="0">
                <a:latin typeface="Times New Roman" panose="02020603050405020304" pitchFamily="18" charset="0"/>
                <a:cs typeface="Times New Roman" panose="02020603050405020304" pitchFamily="18" charset="0"/>
                <a:sym typeface="Wingdings" panose="05000000000000000000" pitchFamily="2" charset="2"/>
              </a:rPr>
              <a:t>. tilraun</a:t>
            </a:r>
          </a:p>
          <a:p>
            <a:endParaRPr lang="is-IS" dirty="0">
              <a:latin typeface="Times New Roman" panose="02020603050405020304" pitchFamily="18" charset="0"/>
              <a:cs typeface="Times New Roman" panose="02020603050405020304" pitchFamily="18" charset="0"/>
              <a:sym typeface="Wingdings" panose="05000000000000000000" pitchFamily="2" charset="2"/>
            </a:endParaRPr>
          </a:p>
          <a:p>
            <a:r>
              <a:rPr lang="is-IS" dirty="0">
                <a:latin typeface="Times New Roman" panose="02020603050405020304" pitchFamily="18" charset="0"/>
                <a:cs typeface="Times New Roman" panose="02020603050405020304" pitchFamily="18" charset="0"/>
                <a:sym typeface="Wingdings" panose="05000000000000000000" pitchFamily="2" charset="2"/>
              </a:rPr>
              <a:t>Sumir hópar viðkvæmari en aðrir / eða líklegri en aðrir til að láta blekkjast</a:t>
            </a: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Aldraðir</a:t>
            </a:r>
          </a:p>
          <a:p>
            <a:pPr lvl="2"/>
            <a:r>
              <a:rPr lang="is-IS" dirty="0" err="1">
                <a:latin typeface="Times New Roman" panose="02020603050405020304" pitchFamily="18" charset="0"/>
                <a:cs typeface="Times New Roman" panose="02020603050405020304" pitchFamily="18" charset="0"/>
                <a:sym typeface="Wingdings" panose="05000000000000000000" pitchFamily="2" charset="2"/>
              </a:rPr>
              <a:t>Þroskaskertir</a:t>
            </a:r>
            <a:endParaRPr lang="is-IS" dirty="0">
              <a:latin typeface="Times New Roman" panose="02020603050405020304" pitchFamily="18" charset="0"/>
              <a:cs typeface="Times New Roman" panose="02020603050405020304" pitchFamily="18" charset="0"/>
              <a:sym typeface="Wingdings" panose="05000000000000000000" pitchFamily="2" charset="2"/>
            </a:endParaRP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Einhleypir</a:t>
            </a: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Ungt fólk</a:t>
            </a:r>
          </a:p>
          <a:p>
            <a:endParaRPr lang="is-IS" dirty="0"/>
          </a:p>
          <a:p>
            <a:r>
              <a:rPr lang="is-IS" dirty="0">
                <a:latin typeface="Times New Roman" panose="02020603050405020304" pitchFamily="18" charset="0"/>
                <a:cs typeface="Times New Roman" panose="02020603050405020304" pitchFamily="18" charset="0"/>
              </a:rPr>
              <a:t>Mismunandi hvernig fólk upplifir/skilgreinir fjársvik </a:t>
            </a:r>
          </a:p>
          <a:p>
            <a:endParaRPr lang="is-IS" dirty="0"/>
          </a:p>
        </p:txBody>
      </p:sp>
      <p:pic>
        <p:nvPicPr>
          <p:cNvPr id="10" name="Staðgengill efnis 9" descr="Old woman hands on hips">
            <a:extLst>
              <a:ext uri="{FF2B5EF4-FFF2-40B4-BE49-F238E27FC236}">
                <a16:creationId xmlns:a16="http://schemas.microsoft.com/office/drawing/2014/main" id="{AD737048-1E87-1914-41AA-462929D4FD5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709369" y="112566"/>
            <a:ext cx="3244770" cy="6700207"/>
          </a:xfrm>
        </p:spPr>
      </p:pic>
    </p:spTree>
    <p:extLst>
      <p:ext uri="{BB962C8B-B14F-4D97-AF65-F5344CB8AC3E}">
        <p14:creationId xmlns:p14="http://schemas.microsoft.com/office/powerpoint/2010/main" val="374530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Diagram&#10;&#10;Description automatically generated">
            <a:extLst>
              <a:ext uri="{FF2B5EF4-FFF2-40B4-BE49-F238E27FC236}">
                <a16:creationId xmlns:a16="http://schemas.microsoft.com/office/drawing/2014/main" id="{B8D75665-6A13-4E51-B46C-58DC92A7DFC0}"/>
              </a:ext>
            </a:extLst>
          </p:cNvPr>
          <p:cNvPicPr>
            <a:picLocks noGrp="1" noChangeAspect="1"/>
          </p:cNvPicPr>
          <p:nvPr>
            <p:ph idx="1"/>
          </p:nvPr>
        </p:nvPicPr>
        <p:blipFill>
          <a:blip r:embed="rId4"/>
          <a:stretch>
            <a:fillRect/>
          </a:stretch>
        </p:blipFill>
        <p:spPr>
          <a:xfrm>
            <a:off x="3236181" y="1334130"/>
            <a:ext cx="5462546" cy="4233472"/>
          </a:xfrm>
          <a:prstGeom prst="rect">
            <a:avLst/>
          </a:prstGeom>
        </p:spPr>
      </p:pic>
    </p:spTree>
    <p:extLst>
      <p:ext uri="{BB962C8B-B14F-4D97-AF65-F5344CB8AC3E}">
        <p14:creationId xmlns:p14="http://schemas.microsoft.com/office/powerpoint/2010/main" val="92931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5671307-C900-BD16-ACD0-B4FEE8BF6369}"/>
              </a:ext>
            </a:extLst>
          </p:cNvPr>
          <p:cNvSpPr>
            <a:spLocks noGrp="1"/>
          </p:cNvSpPr>
          <p:nvPr>
            <p:ph type="title"/>
          </p:nvPr>
        </p:nvSpPr>
        <p:spPr>
          <a:xfrm>
            <a:off x="838200" y="365125"/>
            <a:ext cx="10515600" cy="922137"/>
          </a:xfrm>
        </p:spPr>
        <p:txBody>
          <a:bodyPr/>
          <a:lstStyle/>
          <a:p>
            <a:r>
              <a:rPr lang="is-IS" dirty="0"/>
              <a:t>Miklar áskoranir</a:t>
            </a:r>
          </a:p>
        </p:txBody>
      </p:sp>
      <p:sp>
        <p:nvSpPr>
          <p:cNvPr id="3" name="Staðgengill efnis 2">
            <a:extLst>
              <a:ext uri="{FF2B5EF4-FFF2-40B4-BE49-F238E27FC236}">
                <a16:creationId xmlns:a16="http://schemas.microsoft.com/office/drawing/2014/main" id="{314589B6-90D9-225A-452C-85B5E4008CF0}"/>
              </a:ext>
            </a:extLst>
          </p:cNvPr>
          <p:cNvSpPr>
            <a:spLocks noGrp="1"/>
          </p:cNvSpPr>
          <p:nvPr>
            <p:ph sz="half" idx="13"/>
          </p:nvPr>
        </p:nvSpPr>
        <p:spPr>
          <a:xfrm>
            <a:off x="213064" y="1145218"/>
            <a:ext cx="10280342" cy="5712781"/>
          </a:xfrm>
        </p:spPr>
        <p:txBody>
          <a:bodyPr>
            <a:normAutofit fontScale="55000" lnSpcReduction="20000"/>
          </a:bodyPr>
          <a:lstStyle/>
          <a:p>
            <a:pPr marL="228600" lvl="1">
              <a:lnSpc>
                <a:spcPct val="100000"/>
              </a:lnSpc>
              <a:spcBef>
                <a:spcPts val="1000"/>
              </a:spcBef>
            </a:pPr>
            <a:r>
              <a:rPr lang="is-IS" sz="3200" dirty="0">
                <a:latin typeface="Times New Roman" panose="02020603050405020304" pitchFamily="18" charset="0"/>
                <a:cs typeface="Times New Roman" panose="02020603050405020304" pitchFamily="18" charset="0"/>
              </a:rPr>
              <a:t>Tækniþróun</a:t>
            </a:r>
          </a:p>
          <a:p>
            <a:pPr lvl="1">
              <a:lnSpc>
                <a:spcPct val="100000"/>
              </a:lnSpc>
            </a:pPr>
            <a:r>
              <a:rPr lang="is-IS" dirty="0">
                <a:latin typeface="Times New Roman" panose="02020603050405020304" pitchFamily="18" charset="0"/>
                <a:cs typeface="Times New Roman" panose="02020603050405020304" pitchFamily="18" charset="0"/>
              </a:rPr>
              <a:t>Gervigreind og djúpfalsanir</a:t>
            </a:r>
          </a:p>
          <a:p>
            <a:pPr lvl="1"/>
            <a:r>
              <a:rPr lang="is-IS" dirty="0">
                <a:latin typeface="Times New Roman" panose="02020603050405020304" pitchFamily="18" charset="0"/>
                <a:cs typeface="Times New Roman" panose="02020603050405020304" pitchFamily="18" charset="0"/>
              </a:rPr>
              <a:t>Hrað í bankakerfinu – fjármálakerfinu</a:t>
            </a:r>
          </a:p>
          <a:p>
            <a:pPr lvl="1"/>
            <a:r>
              <a:rPr lang="is-IS" dirty="0">
                <a:latin typeface="Times New Roman" panose="02020603050405020304" pitchFamily="18" charset="0"/>
                <a:cs typeface="Times New Roman" panose="02020603050405020304" pitchFamily="18" charset="0"/>
              </a:rPr>
              <a:t>Aukin og víðtækari notkun netviðskipta, bankaviðskipta á netinu</a:t>
            </a:r>
          </a:p>
          <a:p>
            <a:pPr lvl="1"/>
            <a:r>
              <a:rPr lang="is-IS" dirty="0">
                <a:latin typeface="Times New Roman" panose="02020603050405020304" pitchFamily="18" charset="0"/>
                <a:cs typeface="Times New Roman" panose="02020603050405020304" pitchFamily="18" charset="0"/>
              </a:rPr>
              <a:t>Aukin notkun og áhugi á </a:t>
            </a:r>
            <a:r>
              <a:rPr lang="is-IS" dirty="0" err="1">
                <a:latin typeface="Times New Roman" panose="02020603050405020304" pitchFamily="18" charset="0"/>
                <a:cs typeface="Times New Roman" panose="02020603050405020304" pitchFamily="18" charset="0"/>
              </a:rPr>
              <a:t>rafmyntum</a:t>
            </a:r>
            <a:endParaRPr lang="is-IS" dirty="0">
              <a:latin typeface="Times New Roman" panose="02020603050405020304" pitchFamily="18" charset="0"/>
              <a:cs typeface="Times New Roman" panose="02020603050405020304" pitchFamily="18" charset="0"/>
            </a:endParaRPr>
          </a:p>
          <a:p>
            <a:r>
              <a:rPr lang="is-IS" sz="3600" dirty="0">
                <a:latin typeface="Times New Roman" panose="02020603050405020304" pitchFamily="18" charset="0"/>
                <a:cs typeface="Times New Roman" panose="02020603050405020304" pitchFamily="18" charset="0"/>
              </a:rPr>
              <a:t>Aðilar oft nokkurn tíma að átta sig á því að þeir hafi verið sviknir (og horfast í augu við það)</a:t>
            </a:r>
          </a:p>
          <a:p>
            <a:pPr lvl="1"/>
            <a:r>
              <a:rPr lang="is-IS" sz="2900" dirty="0">
                <a:latin typeface="Times New Roman" panose="02020603050405020304" pitchFamily="18" charset="0"/>
                <a:cs typeface="Times New Roman" panose="02020603050405020304" pitchFamily="18" charset="0"/>
              </a:rPr>
              <a:t>Traust</a:t>
            </a:r>
          </a:p>
          <a:p>
            <a:pPr lvl="1"/>
            <a:r>
              <a:rPr lang="is-IS" sz="2900" dirty="0">
                <a:latin typeface="Times New Roman" panose="02020603050405020304" pitchFamily="18" charset="0"/>
                <a:cs typeface="Times New Roman" panose="02020603050405020304" pitchFamily="18" charset="0"/>
              </a:rPr>
              <a:t>Ást</a:t>
            </a:r>
          </a:p>
          <a:p>
            <a:pPr lvl="1"/>
            <a:r>
              <a:rPr lang="is-IS" sz="2900" dirty="0">
                <a:latin typeface="Times New Roman" panose="02020603050405020304" pitchFamily="18" charset="0"/>
                <a:cs typeface="Times New Roman" panose="02020603050405020304" pitchFamily="18" charset="0"/>
              </a:rPr>
              <a:t>Vantrú</a:t>
            </a:r>
          </a:p>
          <a:p>
            <a:pPr lvl="1"/>
            <a:r>
              <a:rPr lang="is-IS" sz="2900" dirty="0">
                <a:latin typeface="Times New Roman" panose="02020603050405020304" pitchFamily="18" charset="0"/>
                <a:cs typeface="Times New Roman" panose="02020603050405020304" pitchFamily="18" charset="0"/>
              </a:rPr>
              <a:t>Skömm</a:t>
            </a:r>
            <a:endParaRPr lang="is-IS" sz="3600" dirty="0">
              <a:latin typeface="Times New Roman" panose="02020603050405020304" pitchFamily="18" charset="0"/>
              <a:cs typeface="Times New Roman" panose="02020603050405020304" pitchFamily="18" charset="0"/>
            </a:endParaRPr>
          </a:p>
          <a:p>
            <a:r>
              <a:rPr lang="is-IS" sz="3600" dirty="0">
                <a:latin typeface="Times New Roman" panose="02020603050405020304" pitchFamily="18" charset="0"/>
                <a:cs typeface="Times New Roman" panose="02020603050405020304" pitchFamily="18" charset="0"/>
              </a:rPr>
              <a:t>Fólk ræður yfir sínum fjármunum og ráðstöfun þeirra</a:t>
            </a:r>
          </a:p>
          <a:p>
            <a:pPr lvl="1"/>
            <a:r>
              <a:rPr lang="is-IS" sz="2900" dirty="0">
                <a:latin typeface="Times New Roman" panose="02020603050405020304" pitchFamily="18" charset="0"/>
                <a:cs typeface="Times New Roman" panose="02020603050405020304" pitchFamily="18" charset="0"/>
              </a:rPr>
              <a:t>Dæmi:</a:t>
            </a:r>
            <a:br>
              <a:rPr lang="is-IS" sz="2900" dirty="0">
                <a:latin typeface="Times New Roman" panose="02020603050405020304" pitchFamily="18" charset="0"/>
                <a:cs typeface="Times New Roman" panose="02020603050405020304" pitchFamily="18" charset="0"/>
              </a:rPr>
            </a:br>
            <a:r>
              <a:rPr lang="is-IS" sz="2900" dirty="0">
                <a:latin typeface="Times New Roman" panose="02020603050405020304" pitchFamily="18" charset="0"/>
                <a:cs typeface="Times New Roman" panose="02020603050405020304" pitchFamily="18" charset="0"/>
              </a:rPr>
              <a:t>Áttræður styrkir </a:t>
            </a:r>
            <a:r>
              <a:rPr lang="is-IS" sz="2900" dirty="0" err="1">
                <a:latin typeface="Times New Roman" panose="02020603050405020304" pitchFamily="18" charset="0"/>
                <a:cs typeface="Times New Roman" panose="02020603050405020304" pitchFamily="18" charset="0"/>
              </a:rPr>
              <a:t>Covid</a:t>
            </a:r>
            <a:r>
              <a:rPr lang="is-IS" sz="2900" dirty="0">
                <a:latin typeface="Times New Roman" panose="02020603050405020304" pitchFamily="18" charset="0"/>
                <a:cs typeface="Times New Roman" panose="02020603050405020304" pitchFamily="18" charset="0"/>
              </a:rPr>
              <a:t> veik börn í Malí -</a:t>
            </a:r>
            <a:br>
              <a:rPr lang="is-IS" sz="2900" dirty="0">
                <a:latin typeface="Times New Roman" panose="02020603050405020304" pitchFamily="18" charset="0"/>
                <a:cs typeface="Times New Roman" panose="02020603050405020304" pitchFamily="18" charset="0"/>
              </a:rPr>
            </a:br>
            <a:r>
              <a:rPr lang="is-IS" sz="2900" dirty="0">
                <a:latin typeface="Times New Roman" panose="02020603050405020304" pitchFamily="18" charset="0"/>
                <a:cs typeface="Times New Roman" panose="02020603050405020304" pitchFamily="18" charset="0"/>
              </a:rPr>
              <a:t>Karlmaður á miðjum aldri í fjárfestingahugleiðingum – fer í vörn og verður pirraður yfir afskiptasömu löggunni og yfirvaldinu</a:t>
            </a:r>
            <a:endParaRPr lang="is-IS" sz="3600" dirty="0">
              <a:latin typeface="Times New Roman" panose="02020603050405020304" pitchFamily="18" charset="0"/>
              <a:cs typeface="Times New Roman" panose="02020603050405020304" pitchFamily="18" charset="0"/>
            </a:endParaRPr>
          </a:p>
          <a:p>
            <a:r>
              <a:rPr lang="is-IS" sz="3600" dirty="0">
                <a:latin typeface="Times New Roman" panose="02020603050405020304" pitchFamily="18" charset="0"/>
                <a:cs typeface="Times New Roman" panose="02020603050405020304" pitchFamily="18" charset="0"/>
              </a:rPr>
              <a:t>Fólk er feimið/prívat með fjármál sín</a:t>
            </a:r>
          </a:p>
          <a:p>
            <a:r>
              <a:rPr lang="is-IS" sz="3600" dirty="0">
                <a:latin typeface="Times New Roman" panose="02020603050405020304" pitchFamily="18" charset="0"/>
                <a:cs typeface="Times New Roman" panose="02020603050405020304" pitchFamily="18" charset="0"/>
              </a:rPr>
              <a:t>Áskorun að skera úr um að um brot sé að ræða</a:t>
            </a:r>
          </a:p>
          <a:p>
            <a:pPr lvl="1"/>
            <a:r>
              <a:rPr lang="is-IS" sz="2900" dirty="0">
                <a:latin typeface="Times New Roman" panose="02020603050405020304" pitchFamily="18" charset="0"/>
                <a:cs typeface="Times New Roman" panose="02020603050405020304" pitchFamily="18" charset="0"/>
              </a:rPr>
              <a:t>Mjög þróaðar aðferðir</a:t>
            </a:r>
          </a:p>
          <a:p>
            <a:pPr lvl="1"/>
            <a:r>
              <a:rPr lang="is-IS" sz="2900" dirty="0">
                <a:latin typeface="Times New Roman" panose="02020603050405020304" pitchFamily="18" charset="0"/>
                <a:cs typeface="Times New Roman" panose="02020603050405020304" pitchFamily="18" charset="0"/>
              </a:rPr>
              <a:t>Mjög trúverðugt</a:t>
            </a:r>
          </a:p>
          <a:p>
            <a:pPr lvl="1"/>
            <a:r>
              <a:rPr lang="is-IS" sz="2900" dirty="0">
                <a:latin typeface="Times New Roman" panose="02020603050405020304" pitchFamily="18" charset="0"/>
                <a:cs typeface="Times New Roman" panose="02020603050405020304" pitchFamily="18" charset="0"/>
              </a:rPr>
              <a:t>Brotasamtök að baki</a:t>
            </a:r>
          </a:p>
          <a:p>
            <a:pPr lvl="2"/>
            <a:r>
              <a:rPr lang="is-IS" sz="2500" dirty="0">
                <a:latin typeface="Times New Roman" panose="02020603050405020304" pitchFamily="18" charset="0"/>
                <a:cs typeface="Times New Roman" panose="02020603050405020304" pitchFamily="18" charset="0"/>
              </a:rPr>
              <a:t>Oft vita ekki allir sem fremja brotin að þeir séu þátttakendur í broti</a:t>
            </a:r>
            <a:br>
              <a:rPr lang="is-IS" sz="2500" dirty="0">
                <a:latin typeface="Times New Roman" panose="02020603050405020304" pitchFamily="18" charset="0"/>
                <a:cs typeface="Times New Roman" panose="02020603050405020304" pitchFamily="18" charset="0"/>
              </a:rPr>
            </a:br>
            <a:r>
              <a:rPr lang="is-IS" sz="2500" dirty="0">
                <a:latin typeface="Times New Roman" panose="02020603050405020304" pitchFamily="18" charset="0"/>
                <a:cs typeface="Times New Roman" panose="02020603050405020304" pitchFamily="18" charset="0"/>
              </a:rPr>
              <a:t> - vinna við úthringingar eða sölumennsku</a:t>
            </a:r>
            <a:br>
              <a:rPr lang="is-IS" sz="2500" dirty="0">
                <a:latin typeface="Times New Roman" panose="02020603050405020304" pitchFamily="18" charset="0"/>
                <a:cs typeface="Times New Roman" panose="02020603050405020304" pitchFamily="18" charset="0"/>
              </a:rPr>
            </a:br>
            <a:r>
              <a:rPr lang="is-IS" sz="2500" dirty="0">
                <a:latin typeface="Times New Roman" panose="02020603050405020304" pitchFamily="18" charset="0"/>
                <a:cs typeface="Times New Roman" panose="02020603050405020304" pitchFamily="18" charset="0"/>
              </a:rPr>
              <a:t> - svara fyrirspurnum</a:t>
            </a:r>
            <a:br>
              <a:rPr lang="is-IS" sz="2500" dirty="0">
                <a:latin typeface="Times New Roman" panose="02020603050405020304" pitchFamily="18" charset="0"/>
                <a:cs typeface="Times New Roman" panose="02020603050405020304" pitchFamily="18" charset="0"/>
              </a:rPr>
            </a:br>
            <a:r>
              <a:rPr lang="is-IS" sz="2500" dirty="0">
                <a:latin typeface="Times New Roman" panose="02020603050405020304" pitchFamily="18" charset="0"/>
                <a:cs typeface="Times New Roman" panose="02020603050405020304" pitchFamily="18" charset="0"/>
              </a:rPr>
              <a:t> - lána bankareikninga o.þ.h.</a:t>
            </a:r>
          </a:p>
        </p:txBody>
      </p:sp>
    </p:spTree>
    <p:extLst>
      <p:ext uri="{BB962C8B-B14F-4D97-AF65-F5344CB8AC3E}">
        <p14:creationId xmlns:p14="http://schemas.microsoft.com/office/powerpoint/2010/main" val="168303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497150"/>
            <a:ext cx="7564582" cy="6024948"/>
          </a:xfrm>
        </p:spPr>
        <p:txBody>
          <a:bodyPr>
            <a:normAutofit/>
          </a:bodyPr>
          <a:lstStyle/>
          <a:p>
            <a:r>
              <a:rPr lang="en-GB" dirty="0"/>
              <a:t>Í dag:</a:t>
            </a:r>
            <a:br>
              <a:rPr lang="en-GB" dirty="0"/>
            </a:br>
            <a:r>
              <a:rPr lang="en-GB" dirty="0"/>
              <a:t>Net- og </a:t>
            </a:r>
            <a:r>
              <a:rPr lang="en-GB" dirty="0" err="1"/>
              <a:t>tölvubrot</a:t>
            </a:r>
            <a:br>
              <a:rPr lang="en-GB" dirty="0"/>
            </a:br>
            <a:r>
              <a:rPr lang="en-GB" dirty="0" err="1"/>
              <a:t>Mikilvægi</a:t>
            </a:r>
            <a:r>
              <a:rPr lang="en-GB" dirty="0"/>
              <a:t> </a:t>
            </a:r>
            <a:r>
              <a:rPr lang="en-GB" dirty="0" err="1"/>
              <a:t>öryggismenningar</a:t>
            </a:r>
            <a:br>
              <a:rPr lang="en-GB" dirty="0"/>
            </a:br>
            <a:r>
              <a:rPr lang="en-GB" dirty="0" err="1"/>
              <a:t>Úrræði</a:t>
            </a:r>
            <a:r>
              <a:rPr lang="en-GB" dirty="0"/>
              <a:t> og </a:t>
            </a:r>
            <a:r>
              <a:rPr lang="en-GB" dirty="0" err="1"/>
              <a:t>viðbrögð</a:t>
            </a:r>
            <a:br>
              <a:rPr lang="en-GB" dirty="0"/>
            </a:br>
            <a:br>
              <a:rPr lang="en-GB" dirty="0"/>
            </a:br>
            <a:endParaRPr lang="en-GB" dirty="0"/>
          </a:p>
        </p:txBody>
      </p:sp>
    </p:spTree>
    <p:extLst>
      <p:ext uri="{BB962C8B-B14F-4D97-AF65-F5344CB8AC3E}">
        <p14:creationId xmlns:p14="http://schemas.microsoft.com/office/powerpoint/2010/main" val="376340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4428696E-3FDC-7244-03F2-A8E1B081BE90}"/>
              </a:ext>
            </a:extLst>
          </p:cNvPr>
          <p:cNvSpPr>
            <a:spLocks noGrp="1"/>
          </p:cNvSpPr>
          <p:nvPr>
            <p:ph type="title"/>
          </p:nvPr>
        </p:nvSpPr>
        <p:spPr/>
        <p:txBody>
          <a:bodyPr/>
          <a:lstStyle/>
          <a:p>
            <a:r>
              <a:rPr lang="is-IS" dirty="0"/>
              <a:t>Hvernig er hægt að svindla á okkur á netinu?</a:t>
            </a:r>
          </a:p>
        </p:txBody>
      </p:sp>
      <p:sp>
        <p:nvSpPr>
          <p:cNvPr id="3" name="Staðgengill efnis 2">
            <a:extLst>
              <a:ext uri="{FF2B5EF4-FFF2-40B4-BE49-F238E27FC236}">
                <a16:creationId xmlns:a16="http://schemas.microsoft.com/office/drawing/2014/main" id="{D73C5ADB-E1F2-2AAA-4FD4-36337AD37409}"/>
              </a:ext>
            </a:extLst>
          </p:cNvPr>
          <p:cNvSpPr>
            <a:spLocks noGrp="1"/>
          </p:cNvSpPr>
          <p:nvPr>
            <p:ph sz="half" idx="13"/>
          </p:nvPr>
        </p:nvSpPr>
        <p:spPr/>
        <p:txBody>
          <a:bodyPr>
            <a:normAutofit fontScale="70000" lnSpcReduction="20000"/>
          </a:bodyPr>
          <a:lstStyle/>
          <a:p>
            <a:r>
              <a:rPr lang="is-IS" dirty="0">
                <a:latin typeface="Times New Roman" panose="02020603050405020304" pitchFamily="18" charset="0"/>
                <a:cs typeface="Times New Roman" panose="02020603050405020304" pitchFamily="18" charset="0"/>
              </a:rPr>
              <a:t>Fjárfestingasvik</a:t>
            </a:r>
          </a:p>
          <a:p>
            <a:r>
              <a:rPr lang="is-IS" dirty="0">
                <a:latin typeface="Times New Roman" panose="02020603050405020304" pitchFamily="18" charset="0"/>
                <a:cs typeface="Times New Roman" panose="02020603050405020304" pitchFamily="18" charset="0"/>
              </a:rPr>
              <a:t>Sölusvik</a:t>
            </a:r>
          </a:p>
          <a:p>
            <a:r>
              <a:rPr lang="is-IS" dirty="0">
                <a:latin typeface="Times New Roman" panose="02020603050405020304" pitchFamily="18" charset="0"/>
                <a:cs typeface="Times New Roman" panose="02020603050405020304" pitchFamily="18" charset="0"/>
              </a:rPr>
              <a:t>BEC </a:t>
            </a:r>
            <a:r>
              <a:rPr lang="is-IS" dirty="0" err="1">
                <a:latin typeface="Times New Roman" panose="02020603050405020304" pitchFamily="18" charset="0"/>
                <a:cs typeface="Times New Roman" panose="02020603050405020304" pitchFamily="18" charset="0"/>
              </a:rPr>
              <a:t>fraud</a:t>
            </a:r>
            <a:r>
              <a:rPr lang="is-IS" dirty="0">
                <a:latin typeface="Times New Roman" panose="02020603050405020304" pitchFamily="18" charset="0"/>
                <a:cs typeface="Times New Roman" panose="02020603050405020304" pitchFamily="18" charset="0"/>
              </a:rPr>
              <a:t> /Fyrirmælasvik/Tölvupóstsvik</a:t>
            </a:r>
          </a:p>
          <a:p>
            <a:r>
              <a:rPr lang="is-IS" dirty="0">
                <a:latin typeface="Times New Roman" panose="02020603050405020304" pitchFamily="18" charset="0"/>
                <a:cs typeface="Times New Roman" panose="02020603050405020304" pitchFamily="18" charset="0"/>
              </a:rPr>
              <a:t>Ástarsvik</a:t>
            </a:r>
          </a:p>
          <a:p>
            <a:r>
              <a:rPr lang="is-IS" dirty="0">
                <a:latin typeface="Times New Roman" panose="02020603050405020304" pitchFamily="18" charset="0"/>
                <a:cs typeface="Times New Roman" panose="02020603050405020304" pitchFamily="18" charset="0"/>
              </a:rPr>
              <a:t>Símasvik</a:t>
            </a:r>
          </a:p>
          <a:p>
            <a:pPr lvl="1"/>
            <a:r>
              <a:rPr lang="is-IS" dirty="0" err="1">
                <a:latin typeface="Times New Roman" panose="02020603050405020304" pitchFamily="18" charset="0"/>
                <a:cs typeface="Times New Roman" panose="02020603050405020304" pitchFamily="18" charset="0"/>
              </a:rPr>
              <a:t>Smishing</a:t>
            </a:r>
            <a:r>
              <a:rPr lang="is-IS" dirty="0">
                <a:latin typeface="Times New Roman" panose="02020603050405020304" pitchFamily="18" charset="0"/>
                <a:cs typeface="Times New Roman" panose="02020603050405020304" pitchFamily="18" charset="0"/>
              </a:rPr>
              <a:t> –SMS </a:t>
            </a:r>
            <a:r>
              <a:rPr lang="is-IS" dirty="0" err="1">
                <a:latin typeface="Times New Roman" panose="02020603050405020304" pitchFamily="18" charset="0"/>
                <a:cs typeface="Times New Roman" panose="02020603050405020304" pitchFamily="18" charset="0"/>
              </a:rPr>
              <a:t>phishing</a:t>
            </a:r>
            <a:endParaRPr lang="is-IS" dirty="0">
              <a:latin typeface="Times New Roman" panose="02020603050405020304" pitchFamily="18" charset="0"/>
              <a:cs typeface="Times New Roman" panose="02020603050405020304" pitchFamily="18" charset="0"/>
            </a:endParaRPr>
          </a:p>
          <a:p>
            <a:pPr lvl="1"/>
            <a:r>
              <a:rPr lang="is-IS" dirty="0" err="1">
                <a:latin typeface="Times New Roman" panose="02020603050405020304" pitchFamily="18" charset="0"/>
                <a:cs typeface="Times New Roman" panose="02020603050405020304" pitchFamily="18" charset="0"/>
              </a:rPr>
              <a:t>Vishing</a:t>
            </a:r>
            <a:r>
              <a:rPr lang="is-IS" dirty="0">
                <a:latin typeface="Times New Roman" panose="02020603050405020304" pitchFamily="18" charset="0"/>
                <a:cs typeface="Times New Roman" panose="02020603050405020304" pitchFamily="18" charset="0"/>
              </a:rPr>
              <a:t> – </a:t>
            </a:r>
            <a:r>
              <a:rPr lang="is-IS" dirty="0" err="1">
                <a:latin typeface="Times New Roman" panose="02020603050405020304" pitchFamily="18" charset="0"/>
                <a:cs typeface="Times New Roman" panose="02020603050405020304" pitchFamily="18" charset="0"/>
              </a:rPr>
              <a:t>voice</a:t>
            </a:r>
            <a:r>
              <a:rPr lang="is-IS" dirty="0">
                <a:latin typeface="Times New Roman" panose="02020603050405020304" pitchFamily="18" charset="0"/>
                <a:cs typeface="Times New Roman" panose="02020603050405020304" pitchFamily="18" charset="0"/>
              </a:rPr>
              <a:t> </a:t>
            </a:r>
            <a:r>
              <a:rPr lang="is-IS" dirty="0" err="1">
                <a:latin typeface="Times New Roman" panose="02020603050405020304" pitchFamily="18" charset="0"/>
                <a:cs typeface="Times New Roman" panose="02020603050405020304" pitchFamily="18" charset="0"/>
              </a:rPr>
              <a:t>phishing</a:t>
            </a:r>
            <a:endParaRPr lang="is-IS" dirty="0">
              <a:latin typeface="Times New Roman" panose="02020603050405020304" pitchFamily="18" charset="0"/>
              <a:cs typeface="Times New Roman" panose="02020603050405020304" pitchFamily="18" charset="0"/>
            </a:endParaRPr>
          </a:p>
          <a:p>
            <a:r>
              <a:rPr lang="is-IS" dirty="0" err="1">
                <a:latin typeface="Times New Roman" panose="02020603050405020304" pitchFamily="18" charset="0"/>
                <a:cs typeface="Times New Roman" panose="02020603050405020304" pitchFamily="18" charset="0"/>
              </a:rPr>
              <a:t>Phishing</a:t>
            </a:r>
            <a:endParaRPr lang="is-IS" dirty="0">
              <a:latin typeface="Times New Roman" panose="02020603050405020304" pitchFamily="18" charset="0"/>
              <a:cs typeface="Times New Roman" panose="02020603050405020304" pitchFamily="18" charset="0"/>
            </a:endParaRPr>
          </a:p>
          <a:p>
            <a:pPr lvl="1"/>
            <a:r>
              <a:rPr lang="is-IS" dirty="0">
                <a:latin typeface="Times New Roman" panose="02020603050405020304" pitchFamily="18" charset="0"/>
                <a:cs typeface="Times New Roman" panose="02020603050405020304" pitchFamily="18" charset="0"/>
                <a:hlinkClick r:id="rId2" action="ppaction://hlinkfile"/>
              </a:rPr>
              <a:t>Tölvupóstar</a:t>
            </a:r>
            <a:endParaRPr lang="is-IS" dirty="0">
              <a:latin typeface="Times New Roman" panose="02020603050405020304" pitchFamily="18" charset="0"/>
              <a:cs typeface="Times New Roman" panose="02020603050405020304" pitchFamily="18" charset="0"/>
            </a:endParaRPr>
          </a:p>
          <a:p>
            <a:r>
              <a:rPr lang="is-IS" dirty="0">
                <a:latin typeface="Times New Roman" panose="02020603050405020304" pitchFamily="18" charset="0"/>
                <a:cs typeface="Times New Roman" panose="02020603050405020304" pitchFamily="18" charset="0"/>
              </a:rPr>
              <a:t>Svik í gegnum tækiaðstoð</a:t>
            </a:r>
          </a:p>
          <a:p>
            <a:r>
              <a:rPr lang="is-IS" dirty="0">
                <a:latin typeface="Times New Roman" panose="02020603050405020304" pitchFamily="18" charset="0"/>
                <a:cs typeface="Times New Roman" panose="02020603050405020304" pitchFamily="18" charset="0"/>
              </a:rPr>
              <a:t>Póstsvik – tölvupóst svik</a:t>
            </a:r>
          </a:p>
          <a:p>
            <a:r>
              <a:rPr lang="is-IS" dirty="0">
                <a:latin typeface="Times New Roman" panose="02020603050405020304" pitchFamily="18" charset="0"/>
                <a:cs typeface="Times New Roman" panose="02020603050405020304" pitchFamily="18" charset="0"/>
              </a:rPr>
              <a:t>Endurgreiðslusvik</a:t>
            </a:r>
          </a:p>
          <a:p>
            <a:r>
              <a:rPr lang="is-IS" dirty="0">
                <a:latin typeface="Times New Roman" panose="02020603050405020304" pitchFamily="18" charset="0"/>
                <a:cs typeface="Times New Roman" panose="02020603050405020304" pitchFamily="18" charset="0"/>
              </a:rPr>
              <a:t>Önnur svik</a:t>
            </a:r>
          </a:p>
          <a:p>
            <a:endParaRPr lang="is-IS" dirty="0"/>
          </a:p>
        </p:txBody>
      </p:sp>
      <p:pic>
        <p:nvPicPr>
          <p:cNvPr id="4" name="Picture 6">
            <a:extLst>
              <a:ext uri="{FF2B5EF4-FFF2-40B4-BE49-F238E27FC236}">
                <a16:creationId xmlns:a16="http://schemas.microsoft.com/office/drawing/2014/main" id="{50955245-A7CB-8CF6-F37E-C23015E5998F}"/>
              </a:ext>
            </a:extLst>
          </p:cNvPr>
          <p:cNvPicPr>
            <a:picLocks noChangeAspect="1"/>
          </p:cNvPicPr>
          <p:nvPr/>
        </p:nvPicPr>
        <p:blipFill>
          <a:blip r:embed="rId3"/>
          <a:stretch>
            <a:fillRect/>
          </a:stretch>
        </p:blipFill>
        <p:spPr>
          <a:xfrm>
            <a:off x="5570533" y="1866900"/>
            <a:ext cx="6389756" cy="2297269"/>
          </a:xfrm>
          <a:prstGeom prst="rect">
            <a:avLst/>
          </a:prstGeom>
        </p:spPr>
      </p:pic>
    </p:spTree>
    <p:extLst>
      <p:ext uri="{BB962C8B-B14F-4D97-AF65-F5344CB8AC3E}">
        <p14:creationId xmlns:p14="http://schemas.microsoft.com/office/powerpoint/2010/main" val="5351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DAD517A-B63C-50A8-D828-A2EA0B39E884}"/>
              </a:ext>
            </a:extLst>
          </p:cNvPr>
          <p:cNvSpPr>
            <a:spLocks noGrp="1"/>
          </p:cNvSpPr>
          <p:nvPr>
            <p:ph type="title"/>
          </p:nvPr>
        </p:nvSpPr>
        <p:spPr/>
        <p:txBody>
          <a:bodyPr/>
          <a:lstStyle/>
          <a:p>
            <a:r>
              <a:rPr lang="is-IS" dirty="0"/>
              <a:t>Fjárfestingasvik</a:t>
            </a:r>
          </a:p>
        </p:txBody>
      </p:sp>
      <p:sp>
        <p:nvSpPr>
          <p:cNvPr id="3" name="Staðgengill efnis 2">
            <a:extLst>
              <a:ext uri="{FF2B5EF4-FFF2-40B4-BE49-F238E27FC236}">
                <a16:creationId xmlns:a16="http://schemas.microsoft.com/office/drawing/2014/main" id="{D0AE2040-95C4-257F-6B1C-BC0AE752AF62}"/>
              </a:ext>
            </a:extLst>
          </p:cNvPr>
          <p:cNvSpPr>
            <a:spLocks noGrp="1"/>
          </p:cNvSpPr>
          <p:nvPr>
            <p:ph sz="half" idx="13"/>
          </p:nvPr>
        </p:nvSpPr>
        <p:spPr/>
        <p:txBody>
          <a:bodyPr>
            <a:normAutofit fontScale="92500" lnSpcReduction="10000"/>
          </a:bodyPr>
          <a:lstStyle/>
          <a:p>
            <a:pPr marL="628650" indent="-285750">
              <a:lnSpc>
                <a:spcPct val="100000"/>
              </a:lnSpc>
            </a:pPr>
            <a:r>
              <a:rPr lang="en-US" sz="3200" dirty="0" err="1">
                <a:latin typeface="Times New Roman" panose="02020603050405020304" pitchFamily="18" charset="0"/>
                <a:cs typeface="Times New Roman" panose="02020603050405020304" pitchFamily="18" charset="0"/>
              </a:rPr>
              <a:t>Flókin</a:t>
            </a:r>
            <a:r>
              <a:rPr lang="en-US" sz="3200" dirty="0">
                <a:latin typeface="Times New Roman" panose="02020603050405020304" pitchFamily="18" charset="0"/>
                <a:cs typeface="Times New Roman" panose="02020603050405020304" pitchFamily="18" charset="0"/>
              </a:rPr>
              <a:t> </a:t>
            </a:r>
          </a:p>
          <a:p>
            <a:pPr marL="971550" lvl="1" indent="-285750">
              <a:lnSpc>
                <a:spcPct val="100000"/>
              </a:lnSpc>
            </a:pPr>
            <a:r>
              <a:rPr lang="en-US" sz="3200" dirty="0" err="1">
                <a:latin typeface="Times New Roman" panose="02020603050405020304" pitchFamily="18" charset="0"/>
                <a:cs typeface="Times New Roman" panose="02020603050405020304" pitchFamily="18" charset="0"/>
              </a:rPr>
              <a:t>Mjög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skipulögð</a:t>
            </a:r>
            <a:endParaRPr lang="en-US" sz="3200" dirty="0">
              <a:latin typeface="Times New Roman" panose="02020603050405020304" pitchFamily="18" charset="0"/>
              <a:cs typeface="Times New Roman" panose="02020603050405020304" pitchFamily="18" charset="0"/>
            </a:endParaRPr>
          </a:p>
          <a:p>
            <a:pPr marL="1428750" lvl="2" indent="-285750">
              <a:lnSpc>
                <a:spcPct val="100000"/>
              </a:lnSpc>
            </a:pPr>
            <a:r>
              <a:rPr lang="en-US" sz="2800" dirty="0" err="1">
                <a:latin typeface="Times New Roman" panose="02020603050405020304" pitchFamily="18" charset="0"/>
                <a:cs typeface="Times New Roman" panose="02020603050405020304" pitchFamily="18" charset="0"/>
              </a:rPr>
              <a:t>Fjöldi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einstaklinga</a:t>
            </a:r>
            <a:r>
              <a:rPr lang="en-US" sz="2800" dirty="0">
                <a:latin typeface="Times New Roman" panose="02020603050405020304" pitchFamily="18" charset="0"/>
                <a:cs typeface="Times New Roman" panose="02020603050405020304" pitchFamily="18" charset="0"/>
              </a:rPr>
              <a:t> á </a:t>
            </a:r>
            <a:r>
              <a:rPr lang="en-US" sz="2800" dirty="0" err="1">
                <a:latin typeface="Times New Roman" panose="02020603050405020304" pitchFamily="18" charset="0"/>
                <a:cs typeface="Times New Roman" panose="02020603050405020304" pitchFamily="18" charset="0"/>
              </a:rPr>
              <a:t>bak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hver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svik</a:t>
            </a:r>
            <a:endParaRPr lang="en-US" sz="2800" dirty="0">
              <a:latin typeface="Times New Roman" panose="02020603050405020304" pitchFamily="18" charset="0"/>
              <a:cs typeface="Times New Roman" panose="02020603050405020304" pitchFamily="18" charset="0"/>
            </a:endParaRPr>
          </a:p>
          <a:p>
            <a:pPr marL="971550" lvl="1" indent="-285750">
              <a:lnSpc>
                <a:spcPct val="100000"/>
              </a:lnSpc>
            </a:pPr>
            <a:r>
              <a:rPr lang="en-US" sz="3200" dirty="0" err="1">
                <a:latin typeface="Times New Roman" panose="02020603050405020304" pitchFamily="18" charset="0"/>
                <a:cs typeface="Times New Roman" panose="02020603050405020304" pitchFamily="18" charset="0"/>
              </a:rPr>
              <a:t>Tæknilega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flókin</a:t>
            </a:r>
            <a:r>
              <a:rPr lang="en-US" sz="3200" dirty="0">
                <a:latin typeface="Times New Roman" panose="02020603050405020304" pitchFamily="18" charset="0"/>
                <a:cs typeface="Times New Roman" panose="02020603050405020304" pitchFamily="18" charset="0"/>
              </a:rPr>
              <a:t> og </a:t>
            </a:r>
            <a:r>
              <a:rPr lang="en-US" sz="3200" dirty="0" err="1">
                <a:latin typeface="Times New Roman" panose="02020603050405020304" pitchFamily="18" charset="0"/>
                <a:cs typeface="Times New Roman" panose="02020603050405020304" pitchFamily="18" charset="0"/>
              </a:rPr>
              <a:t>trúverðug</a:t>
            </a:r>
            <a:endParaRPr lang="en-US" sz="3200" dirty="0">
              <a:latin typeface="Times New Roman" panose="02020603050405020304" pitchFamily="18" charset="0"/>
              <a:cs typeface="Times New Roman" panose="02020603050405020304" pitchFamily="18" charset="0"/>
            </a:endParaRPr>
          </a:p>
          <a:p>
            <a:pPr marL="971550" lvl="1" indent="-285750">
              <a:lnSpc>
                <a:spcPct val="100000"/>
              </a:lnSpc>
            </a:pPr>
            <a:r>
              <a:rPr lang="en-US" sz="3200" dirty="0" err="1">
                <a:latin typeface="Times New Roman" panose="02020603050405020304" pitchFamily="18" charset="0"/>
                <a:cs typeface="Times New Roman" panose="02020603050405020304" pitchFamily="18" charset="0"/>
              </a:rPr>
              <a:t>Mjög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trúverðugar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heimasíður</a:t>
            </a:r>
            <a:endParaRPr lang="en-US" sz="3200" dirty="0">
              <a:latin typeface="Times New Roman" panose="02020603050405020304" pitchFamily="18" charset="0"/>
              <a:cs typeface="Times New Roman" panose="02020603050405020304" pitchFamily="18" charset="0"/>
            </a:endParaRPr>
          </a:p>
          <a:p>
            <a:pPr marL="971550" lvl="1" indent="-285750">
              <a:lnSpc>
                <a:spcPct val="110000"/>
              </a:lnSpc>
            </a:pPr>
            <a:r>
              <a:rPr lang="en-US" sz="3200" dirty="0" err="1">
                <a:latin typeface="Times New Roman" panose="02020603050405020304" pitchFamily="18" charset="0"/>
                <a:cs typeface="Times New Roman" panose="02020603050405020304" pitchFamily="18" charset="0"/>
              </a:rPr>
              <a:t>Raunveruleg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fyrirtæki</a:t>
            </a:r>
            <a:r>
              <a:rPr lang="en-US" sz="3200" dirty="0">
                <a:latin typeface="Times New Roman" panose="02020603050405020304" pitchFamily="18" charset="0"/>
                <a:cs typeface="Times New Roman" panose="02020603050405020304" pitchFamily="18" charset="0"/>
              </a:rPr>
              <a:t> geta </a:t>
            </a:r>
            <a:r>
              <a:rPr lang="en-US" sz="3200" dirty="0" err="1">
                <a:latin typeface="Times New Roman" panose="02020603050405020304" pitchFamily="18" charset="0"/>
                <a:cs typeface="Times New Roman" panose="02020603050405020304" pitchFamily="18" charset="0"/>
              </a:rPr>
              <a:t>verið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þátttakendur</a:t>
            </a:r>
            <a:r>
              <a:rPr lang="en-US" sz="3200" dirty="0">
                <a:latin typeface="Times New Roman" panose="02020603050405020304" pitchFamily="18" charset="0"/>
                <a:cs typeface="Times New Roman" panose="02020603050405020304" pitchFamily="18" charset="0"/>
              </a:rPr>
              <a:t> í </a:t>
            </a:r>
            <a:r>
              <a:rPr lang="en-US" sz="3200" dirty="0" err="1">
                <a:latin typeface="Times New Roman" panose="02020603050405020304" pitchFamily="18" charset="0"/>
                <a:cs typeface="Times New Roman" panose="02020603050405020304" pitchFamily="18" charset="0"/>
              </a:rPr>
              <a:t>svikum</a:t>
            </a:r>
            <a:endParaRPr lang="en-US" sz="3200" dirty="0">
              <a:latin typeface="Times New Roman" panose="02020603050405020304" pitchFamily="18" charset="0"/>
              <a:cs typeface="Times New Roman" panose="02020603050405020304" pitchFamily="18" charset="0"/>
            </a:endParaRPr>
          </a:p>
          <a:p>
            <a:pPr marL="1428750" lvl="2" indent="-285750">
              <a:lnSpc>
                <a:spcPct val="110000"/>
              </a:lnSpc>
            </a:pPr>
            <a:r>
              <a:rPr lang="en-US" sz="2800" dirty="0" err="1">
                <a:latin typeface="Times New Roman" panose="02020603050405020304" pitchFamily="18" charset="0"/>
                <a:cs typeface="Times New Roman" panose="02020603050405020304" pitchFamily="18" charset="0"/>
              </a:rPr>
              <a:t>Meðvitað</a:t>
            </a:r>
            <a:r>
              <a:rPr lang="en-US" sz="2800" dirty="0">
                <a:latin typeface="Times New Roman" panose="02020603050405020304" pitchFamily="18" charset="0"/>
                <a:cs typeface="Times New Roman" panose="02020603050405020304" pitchFamily="18" charset="0"/>
              </a:rPr>
              <a:t> </a:t>
            </a:r>
          </a:p>
          <a:p>
            <a:pPr marL="1428750" lvl="2" indent="-285750">
              <a:lnSpc>
                <a:spcPct val="110000"/>
              </a:lnSpc>
            </a:pPr>
            <a:r>
              <a:rPr lang="en-US" sz="2800" dirty="0" err="1">
                <a:latin typeface="Times New Roman" panose="02020603050405020304" pitchFamily="18" charset="0"/>
                <a:cs typeface="Times New Roman" panose="02020603050405020304" pitchFamily="18" charset="0"/>
              </a:rPr>
              <a:t>Ómeðvitað</a:t>
            </a:r>
            <a:endParaRPr lang="en-US" sz="13800" dirty="0">
              <a:latin typeface="Times New Roman" panose="02020603050405020304" pitchFamily="18" charset="0"/>
              <a:cs typeface="Times New Roman" panose="02020603050405020304" pitchFamily="18" charset="0"/>
            </a:endParaRPr>
          </a:p>
          <a:p>
            <a:endParaRPr lang="is-IS" dirty="0"/>
          </a:p>
        </p:txBody>
      </p:sp>
    </p:spTree>
    <p:extLst>
      <p:ext uri="{BB962C8B-B14F-4D97-AF65-F5344CB8AC3E}">
        <p14:creationId xmlns:p14="http://schemas.microsoft.com/office/powerpoint/2010/main" val="268990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0A81DB69-5D94-15D0-0638-8077543E21C6}"/>
              </a:ext>
            </a:extLst>
          </p:cNvPr>
          <p:cNvSpPr>
            <a:spLocks noGrp="1"/>
          </p:cNvSpPr>
          <p:nvPr>
            <p:ph type="title"/>
          </p:nvPr>
        </p:nvSpPr>
        <p:spPr/>
        <p:txBody>
          <a:bodyPr/>
          <a:lstStyle/>
          <a:p>
            <a:r>
              <a:rPr lang="is-IS" dirty="0"/>
              <a:t>Dæmi um fjárfestingasvik</a:t>
            </a:r>
          </a:p>
        </p:txBody>
      </p:sp>
      <p:sp>
        <p:nvSpPr>
          <p:cNvPr id="3" name="Staðgengill efnis 2">
            <a:extLst>
              <a:ext uri="{FF2B5EF4-FFF2-40B4-BE49-F238E27FC236}">
                <a16:creationId xmlns:a16="http://schemas.microsoft.com/office/drawing/2014/main" id="{92B8A5C5-F68F-ED13-933D-E86133DECC38}"/>
              </a:ext>
            </a:extLst>
          </p:cNvPr>
          <p:cNvSpPr>
            <a:spLocks noGrp="1"/>
          </p:cNvSpPr>
          <p:nvPr>
            <p:ph sz="half" idx="13"/>
          </p:nvPr>
        </p:nvSpPr>
        <p:spPr/>
        <p:txBody>
          <a:bodyPr/>
          <a:lstStyle/>
          <a:p>
            <a:r>
              <a:rPr lang="is-IS" dirty="0" err="1">
                <a:latin typeface="Times New Roman" panose="02020603050405020304" pitchFamily="18" charset="0"/>
                <a:cs typeface="Times New Roman" panose="02020603050405020304" pitchFamily="18" charset="0"/>
                <a:hlinkClick r:id="rId2"/>
              </a:rPr>
              <a:t>Dryden</a:t>
            </a:r>
            <a:r>
              <a:rPr lang="is-IS" dirty="0">
                <a:latin typeface="Times New Roman" panose="02020603050405020304" pitchFamily="18" charset="0"/>
                <a:cs typeface="Times New Roman" panose="02020603050405020304" pitchFamily="18" charset="0"/>
                <a:hlinkClick r:id="rId2"/>
              </a:rPr>
              <a:t> Partners</a:t>
            </a:r>
            <a:endParaRPr lang="is-IS" dirty="0">
              <a:latin typeface="Times New Roman" panose="02020603050405020304" pitchFamily="18" charset="0"/>
              <a:cs typeface="Times New Roman" panose="02020603050405020304" pitchFamily="18" charset="0"/>
            </a:endParaRPr>
          </a:p>
          <a:p>
            <a:r>
              <a:rPr lang="is-IS" dirty="0">
                <a:latin typeface="Times New Roman" panose="02020603050405020304" pitchFamily="18" charset="0"/>
                <a:cs typeface="Times New Roman" panose="02020603050405020304" pitchFamily="18" charset="0"/>
              </a:rPr>
              <a:t>Lénið </a:t>
            </a:r>
            <a:r>
              <a:rPr lang="is-IS" dirty="0" err="1">
                <a:latin typeface="Times New Roman" panose="02020603050405020304" pitchFamily="18" charset="0"/>
                <a:cs typeface="Times New Roman" panose="02020603050405020304" pitchFamily="18" charset="0"/>
              </a:rPr>
              <a:t>NameCheap</a:t>
            </a:r>
            <a:endParaRPr lang="is-IS" dirty="0">
              <a:latin typeface="Times New Roman" panose="02020603050405020304" pitchFamily="18" charset="0"/>
              <a:cs typeface="Times New Roman" panose="02020603050405020304" pitchFamily="18" charset="0"/>
            </a:endParaRPr>
          </a:p>
          <a:p>
            <a:r>
              <a:rPr lang="is-IS" dirty="0">
                <a:latin typeface="Times New Roman" panose="02020603050405020304" pitchFamily="18" charset="0"/>
                <a:cs typeface="Times New Roman" panose="02020603050405020304" pitchFamily="18" charset="0"/>
              </a:rPr>
              <a:t>Ekki á </a:t>
            </a:r>
            <a:r>
              <a:rPr lang="is-IS" dirty="0" err="1">
                <a:latin typeface="Times New Roman" panose="02020603050405020304" pitchFamily="18" charset="0"/>
                <a:cs typeface="Times New Roman" panose="02020603050405020304" pitchFamily="18" charset="0"/>
              </a:rPr>
              <a:t>LinkedIn</a:t>
            </a:r>
            <a:endParaRPr lang="is-IS" dirty="0">
              <a:latin typeface="Times New Roman" panose="02020603050405020304" pitchFamily="18" charset="0"/>
              <a:cs typeface="Times New Roman" panose="02020603050405020304" pitchFamily="18" charset="0"/>
            </a:endParaRPr>
          </a:p>
          <a:p>
            <a:r>
              <a:rPr lang="is-IS" dirty="0">
                <a:latin typeface="Times New Roman" panose="02020603050405020304" pitchFamily="18" charset="0"/>
                <a:cs typeface="Times New Roman" panose="02020603050405020304" pitchFamily="18" charset="0"/>
              </a:rPr>
              <a:t>Grunsamlega góðar myndir af starfsmönnum</a:t>
            </a:r>
          </a:p>
          <a:p>
            <a:pPr lvl="1"/>
            <a:r>
              <a:rPr lang="is-IS" dirty="0">
                <a:latin typeface="Times New Roman" panose="02020603050405020304" pitchFamily="18" charset="0"/>
                <a:cs typeface="Times New Roman" panose="02020603050405020304" pitchFamily="18" charset="0"/>
              </a:rPr>
              <a:t>AI </a:t>
            </a:r>
            <a:r>
              <a:rPr lang="is-IS" dirty="0" err="1">
                <a:latin typeface="Times New Roman" panose="02020603050405020304" pitchFamily="18" charset="0"/>
                <a:cs typeface="Times New Roman" panose="02020603050405020304" pitchFamily="18" charset="0"/>
              </a:rPr>
              <a:t>genereted</a:t>
            </a:r>
            <a:endParaRPr lang="is-IS" dirty="0">
              <a:latin typeface="Times New Roman" panose="02020603050405020304" pitchFamily="18" charset="0"/>
              <a:cs typeface="Times New Roman" panose="02020603050405020304" pitchFamily="18" charset="0"/>
            </a:endParaRPr>
          </a:p>
          <a:p>
            <a:pPr lvl="2"/>
            <a:r>
              <a:rPr lang="is-IS" dirty="0">
                <a:latin typeface="Times New Roman" panose="02020603050405020304" pitchFamily="18" charset="0"/>
                <a:cs typeface="Times New Roman" panose="02020603050405020304" pitchFamily="18" charset="0"/>
              </a:rPr>
              <a:t>Svipbrigðin</a:t>
            </a:r>
          </a:p>
          <a:p>
            <a:pPr lvl="2"/>
            <a:r>
              <a:rPr lang="is-IS" dirty="0">
                <a:latin typeface="Times New Roman" panose="02020603050405020304" pitchFamily="18" charset="0"/>
                <a:cs typeface="Times New Roman" panose="02020603050405020304" pitchFamily="18" charset="0"/>
              </a:rPr>
              <a:t>Horfa öll eins</a:t>
            </a:r>
          </a:p>
          <a:p>
            <a:pPr lvl="2"/>
            <a:r>
              <a:rPr lang="is-IS" dirty="0">
                <a:latin typeface="Times New Roman" panose="02020603050405020304" pitchFamily="18" charset="0"/>
                <a:cs typeface="Times New Roman" panose="02020603050405020304" pitchFamily="18" charset="0"/>
              </a:rPr>
              <a:t>Enginn frá Asíu?</a:t>
            </a:r>
          </a:p>
          <a:p>
            <a:endParaRPr lang="is-IS" dirty="0"/>
          </a:p>
        </p:txBody>
      </p:sp>
    </p:spTree>
    <p:extLst>
      <p:ext uri="{BB962C8B-B14F-4D97-AF65-F5344CB8AC3E}">
        <p14:creationId xmlns:p14="http://schemas.microsoft.com/office/powerpoint/2010/main" val="35982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D93DCB1-DE29-9DC3-1F11-4CEA93C0E360}"/>
              </a:ext>
            </a:extLst>
          </p:cNvPr>
          <p:cNvSpPr>
            <a:spLocks noGrp="1"/>
          </p:cNvSpPr>
          <p:nvPr>
            <p:ph type="title"/>
          </p:nvPr>
        </p:nvSpPr>
        <p:spPr/>
        <p:txBody>
          <a:bodyPr/>
          <a:lstStyle/>
          <a:p>
            <a:r>
              <a:rPr lang="is-IS" dirty="0"/>
              <a:t>Dæmi um fjárfestingasvik</a:t>
            </a:r>
          </a:p>
        </p:txBody>
      </p:sp>
      <p:sp>
        <p:nvSpPr>
          <p:cNvPr id="3" name="Staðgengill efnis 2">
            <a:extLst>
              <a:ext uri="{FF2B5EF4-FFF2-40B4-BE49-F238E27FC236}">
                <a16:creationId xmlns:a16="http://schemas.microsoft.com/office/drawing/2014/main" id="{5CB964DA-058C-111D-602B-75090C696FF2}"/>
              </a:ext>
            </a:extLst>
          </p:cNvPr>
          <p:cNvSpPr>
            <a:spLocks noGrp="1"/>
          </p:cNvSpPr>
          <p:nvPr>
            <p:ph sz="half" idx="13"/>
          </p:nvPr>
        </p:nvSpPr>
        <p:spPr/>
        <p:txBody>
          <a:bodyPr/>
          <a:lstStyle/>
          <a:p>
            <a:r>
              <a:rPr lang="is-IS" dirty="0">
                <a:latin typeface="Times New Roman" panose="02020603050405020304" pitchFamily="18" charset="0"/>
                <a:cs typeface="Times New Roman" panose="02020603050405020304" pitchFamily="18" charset="0"/>
              </a:rPr>
              <a:t>„Starfsfólkið“ ekki til á öðrum síðum</a:t>
            </a:r>
          </a:p>
          <a:p>
            <a:pPr lvl="1"/>
            <a:r>
              <a:rPr lang="is-IS" dirty="0">
                <a:latin typeface="Times New Roman" panose="02020603050405020304" pitchFamily="18" charset="0"/>
                <a:cs typeface="Times New Roman" panose="02020603050405020304" pitchFamily="18" charset="0"/>
              </a:rPr>
              <a:t>Nema einn</a:t>
            </a:r>
          </a:p>
          <a:p>
            <a:pPr lvl="1"/>
            <a:r>
              <a:rPr lang="is-IS" sz="1800" u="sng" dirty="0">
                <a:solidFill>
                  <a:srgbClr val="0563C1"/>
                </a:solidFill>
                <a:effectLst/>
                <a:latin typeface="-apple-system"/>
                <a:ea typeface="Aptos" panose="020B0004020202020204" pitchFamily="34" charset="0"/>
                <a:cs typeface="Aptos" panose="020B0004020202020204" pitchFamily="34" charset="0"/>
                <a:hlinkClick r:id="rId2" tooltip="https://thetechcontrol.com/author/shawn-cornett/"/>
              </a:rPr>
              <a:t>https://thetechcontrol.com/author/shawn-cornett/</a:t>
            </a:r>
            <a:endParaRPr lang="is-IS" sz="1800" dirty="0">
              <a:effectLst/>
              <a:latin typeface="Aptos" panose="020B0004020202020204" pitchFamily="34" charset="0"/>
              <a:ea typeface="Aptos" panose="020B0004020202020204" pitchFamily="34" charset="0"/>
              <a:cs typeface="Aptos" panose="020B0004020202020204" pitchFamily="34" charset="0"/>
            </a:endParaRPr>
          </a:p>
          <a:p>
            <a:endParaRPr lang="is-IS" dirty="0"/>
          </a:p>
        </p:txBody>
      </p:sp>
      <p:pic>
        <p:nvPicPr>
          <p:cNvPr id="4" name="Picture 3" descr="image">
            <a:extLst>
              <a:ext uri="{FF2B5EF4-FFF2-40B4-BE49-F238E27FC236}">
                <a16:creationId xmlns:a16="http://schemas.microsoft.com/office/drawing/2014/main" id="{55039241-447D-51D6-A6EA-1EF611DEB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443" y="1184776"/>
            <a:ext cx="4401128" cy="448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
            <a:extLst>
              <a:ext uri="{FF2B5EF4-FFF2-40B4-BE49-F238E27FC236}">
                <a16:creationId xmlns:a16="http://schemas.microsoft.com/office/drawing/2014/main" id="{25F933D7-6536-02AE-450E-896E2810C5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87" y="3836368"/>
            <a:ext cx="6387016" cy="156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65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a:extLst>
              <a:ext uri="{FF2B5EF4-FFF2-40B4-BE49-F238E27FC236}">
                <a16:creationId xmlns:a16="http://schemas.microsoft.com/office/drawing/2014/main" id="{DF58EFE9-3F7D-BDCC-2C7D-92EE54BDB6C7}"/>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tretch>
            <a:fillRect/>
          </a:stretch>
        </p:blipFill>
        <p:spPr bwMode="auto">
          <a:xfrm>
            <a:off x="3785425" y="457200"/>
            <a:ext cx="4621149"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1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Mynd sem inniheldur texti, skj�mynd, n�mer&#10;&#10;Lýsing sjálfkrafa búin til">
            <a:extLst>
              <a:ext uri="{FF2B5EF4-FFF2-40B4-BE49-F238E27FC236}">
                <a16:creationId xmlns:a16="http://schemas.microsoft.com/office/drawing/2014/main" id="{BC941B29-10E4-8928-80CA-5AF967C1A8A7}"/>
              </a:ext>
            </a:extLst>
          </p:cNvPr>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tretch>
            <a:fillRect/>
          </a:stretch>
        </p:blipFill>
        <p:spPr bwMode="auto">
          <a:xfrm>
            <a:off x="1434353" y="457200"/>
            <a:ext cx="9323294"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81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6AE29DD-2E7E-366C-B44D-47A417E8A46E}"/>
              </a:ext>
            </a:extLst>
          </p:cNvPr>
          <p:cNvSpPr>
            <a:spLocks noGrp="1"/>
          </p:cNvSpPr>
          <p:nvPr>
            <p:ph type="title"/>
          </p:nvPr>
        </p:nvSpPr>
        <p:spPr/>
        <p:txBody>
          <a:bodyPr/>
          <a:lstStyle/>
          <a:p>
            <a:r>
              <a:rPr lang="is-IS" dirty="0"/>
              <a:t>Dæmi</a:t>
            </a:r>
          </a:p>
        </p:txBody>
      </p:sp>
      <p:pic>
        <p:nvPicPr>
          <p:cNvPr id="4" name="Picture 6" descr="A screenshot of a computer&#10;&#10;Description automatically generated">
            <a:extLst>
              <a:ext uri="{FF2B5EF4-FFF2-40B4-BE49-F238E27FC236}">
                <a16:creationId xmlns:a16="http://schemas.microsoft.com/office/drawing/2014/main" id="{FC150042-EEAF-11B6-265D-04A1480F7090}"/>
              </a:ext>
            </a:extLst>
          </p:cNvPr>
          <p:cNvPicPr>
            <a:picLocks noGrp="1" noChangeAspect="1"/>
          </p:cNvPicPr>
          <p:nvPr>
            <p:ph sz="half" idx="13"/>
          </p:nvPr>
        </p:nvPicPr>
        <p:blipFill>
          <a:blip r:embed="rId2"/>
          <a:stretch>
            <a:fillRect/>
          </a:stretch>
        </p:blipFill>
        <p:spPr>
          <a:xfrm>
            <a:off x="1026600" y="1916113"/>
            <a:ext cx="4301465" cy="4351338"/>
          </a:xfrm>
          <a:prstGeom prst="rect">
            <a:avLst/>
          </a:prstGeom>
        </p:spPr>
      </p:pic>
      <p:pic>
        <p:nvPicPr>
          <p:cNvPr id="5" name="Picture 9" descr="A document with a stamp on it&#10;&#10;Description automatically generated">
            <a:extLst>
              <a:ext uri="{FF2B5EF4-FFF2-40B4-BE49-F238E27FC236}">
                <a16:creationId xmlns:a16="http://schemas.microsoft.com/office/drawing/2014/main" id="{5154C853-E88A-AC4B-2DD1-262266AC2CE5}"/>
              </a:ext>
            </a:extLst>
          </p:cNvPr>
          <p:cNvPicPr>
            <a:picLocks noChangeAspect="1"/>
          </p:cNvPicPr>
          <p:nvPr/>
        </p:nvPicPr>
        <p:blipFill>
          <a:blip r:embed="rId3"/>
          <a:stretch>
            <a:fillRect/>
          </a:stretch>
        </p:blipFill>
        <p:spPr>
          <a:xfrm>
            <a:off x="6443408" y="139700"/>
            <a:ext cx="5731510" cy="6718300"/>
          </a:xfrm>
          <a:prstGeom prst="rect">
            <a:avLst/>
          </a:prstGeom>
        </p:spPr>
      </p:pic>
    </p:spTree>
    <p:extLst>
      <p:ext uri="{BB962C8B-B14F-4D97-AF65-F5344CB8AC3E}">
        <p14:creationId xmlns:p14="http://schemas.microsoft.com/office/powerpoint/2010/main" val="1377066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Víxlverkun</a:t>
            </a:r>
            <a:r>
              <a:rPr lang="en-GB" dirty="0"/>
              <a:t> </a:t>
            </a:r>
            <a:r>
              <a:rPr lang="en-GB" dirty="0" err="1"/>
              <a:t>tækniþróunar</a:t>
            </a:r>
            <a:r>
              <a:rPr lang="en-GB" dirty="0"/>
              <a:t> og </a:t>
            </a:r>
            <a:r>
              <a:rPr lang="en-GB" dirty="0" err="1"/>
              <a:t>fjármunabrota</a:t>
            </a:r>
            <a:r>
              <a:rPr lang="en-GB" dirty="0"/>
              <a:t> (IOCTA 2019)</a:t>
            </a:r>
          </a:p>
        </p:txBody>
      </p:sp>
      <p:sp>
        <p:nvSpPr>
          <p:cNvPr id="3" name="Content Placeholder 2"/>
          <p:cNvSpPr>
            <a:spLocks noGrp="1"/>
          </p:cNvSpPr>
          <p:nvPr>
            <p:ph sz="half" idx="13"/>
          </p:nvPr>
        </p:nvSpPr>
        <p:spPr/>
        <p:txBody>
          <a:bodyPr>
            <a:normAutofit fontScale="62500" lnSpcReduction="20000"/>
          </a:bodyPr>
          <a:lstStyle/>
          <a:p>
            <a:r>
              <a:rPr lang="en-GB" dirty="0" err="1"/>
              <a:t>Aukning</a:t>
            </a:r>
            <a:r>
              <a:rPr lang="en-GB" dirty="0"/>
              <a:t> í CNP </a:t>
            </a:r>
            <a:r>
              <a:rPr lang="en-GB" dirty="0" err="1"/>
              <a:t>svindli</a:t>
            </a:r>
            <a:endParaRPr lang="en-GB" dirty="0"/>
          </a:p>
          <a:p>
            <a:pPr lvl="1"/>
            <a:r>
              <a:rPr lang="en-GB" dirty="0" err="1"/>
              <a:t>Breytingar</a:t>
            </a:r>
            <a:r>
              <a:rPr lang="en-GB" dirty="0"/>
              <a:t> á </a:t>
            </a:r>
            <a:r>
              <a:rPr lang="en-GB" dirty="0" err="1"/>
              <a:t>greiðsluháttum</a:t>
            </a:r>
            <a:r>
              <a:rPr lang="en-GB" dirty="0"/>
              <a:t> í </a:t>
            </a:r>
            <a:r>
              <a:rPr lang="en-GB" dirty="0" err="1"/>
              <a:t>netviðskiptum</a:t>
            </a:r>
            <a:endParaRPr lang="en-GB" dirty="0"/>
          </a:p>
          <a:p>
            <a:pPr lvl="1"/>
            <a:r>
              <a:rPr lang="en-GB" dirty="0" err="1"/>
              <a:t>Veruleg</a:t>
            </a:r>
            <a:r>
              <a:rPr lang="en-GB" dirty="0"/>
              <a:t> </a:t>
            </a:r>
            <a:r>
              <a:rPr lang="en-GB" dirty="0" err="1"/>
              <a:t>aukning</a:t>
            </a:r>
            <a:r>
              <a:rPr lang="en-GB" dirty="0"/>
              <a:t> í </a:t>
            </a:r>
            <a:r>
              <a:rPr lang="en-GB" dirty="0" err="1"/>
              <a:t>netviðskiptum</a:t>
            </a:r>
            <a:endParaRPr lang="en-GB" dirty="0"/>
          </a:p>
          <a:p>
            <a:pPr lvl="1"/>
            <a:r>
              <a:rPr lang="en-GB" dirty="0" err="1"/>
              <a:t>ApplePay</a:t>
            </a:r>
            <a:r>
              <a:rPr lang="en-GB" dirty="0"/>
              <a:t> </a:t>
            </a:r>
            <a:r>
              <a:rPr lang="en-GB" dirty="0" err="1"/>
              <a:t>og</a:t>
            </a:r>
            <a:r>
              <a:rPr lang="en-GB" dirty="0"/>
              <a:t> </a:t>
            </a:r>
            <a:r>
              <a:rPr lang="en-GB" dirty="0" err="1"/>
              <a:t>sambærilegar</a:t>
            </a:r>
            <a:r>
              <a:rPr lang="en-GB" dirty="0"/>
              <a:t> </a:t>
            </a:r>
            <a:r>
              <a:rPr lang="en-GB" dirty="0" err="1"/>
              <a:t>lausnir</a:t>
            </a:r>
            <a:endParaRPr lang="en-GB" dirty="0"/>
          </a:p>
          <a:p>
            <a:r>
              <a:rPr lang="en-GB" dirty="0"/>
              <a:t>Nota CNP </a:t>
            </a:r>
            <a:r>
              <a:rPr lang="en-GB" dirty="0" err="1"/>
              <a:t>til</a:t>
            </a:r>
            <a:r>
              <a:rPr lang="en-GB" dirty="0"/>
              <a:t> </a:t>
            </a:r>
            <a:r>
              <a:rPr lang="en-GB" dirty="0" err="1"/>
              <a:t>að</a:t>
            </a:r>
            <a:r>
              <a:rPr lang="en-GB" dirty="0"/>
              <a:t> </a:t>
            </a:r>
            <a:r>
              <a:rPr lang="en-GB" dirty="0" err="1"/>
              <a:t>fremja</a:t>
            </a:r>
            <a:r>
              <a:rPr lang="en-GB" dirty="0"/>
              <a:t> </a:t>
            </a:r>
            <a:r>
              <a:rPr lang="en-GB" dirty="0" err="1"/>
              <a:t>annars</a:t>
            </a:r>
            <a:r>
              <a:rPr lang="en-GB" dirty="0"/>
              <a:t> </a:t>
            </a:r>
            <a:r>
              <a:rPr lang="en-GB" dirty="0" err="1"/>
              <a:t>konar</a:t>
            </a:r>
            <a:r>
              <a:rPr lang="en-GB" dirty="0"/>
              <a:t> </a:t>
            </a:r>
            <a:r>
              <a:rPr lang="en-GB" dirty="0" err="1"/>
              <a:t>brot</a:t>
            </a:r>
            <a:endParaRPr lang="en-GB" dirty="0"/>
          </a:p>
          <a:p>
            <a:pPr lvl="1"/>
            <a:r>
              <a:rPr lang="en-GB" dirty="0" err="1"/>
              <a:t>Tengsl</a:t>
            </a:r>
            <a:r>
              <a:rPr lang="en-GB" dirty="0"/>
              <a:t> </a:t>
            </a:r>
            <a:r>
              <a:rPr lang="en-GB" dirty="0" err="1"/>
              <a:t>við</a:t>
            </a:r>
            <a:r>
              <a:rPr lang="en-GB" dirty="0"/>
              <a:t> </a:t>
            </a:r>
            <a:r>
              <a:rPr lang="en-GB" dirty="0" err="1"/>
              <a:t>mansal</a:t>
            </a:r>
            <a:r>
              <a:rPr lang="en-GB" dirty="0"/>
              <a:t> – nota </a:t>
            </a:r>
            <a:r>
              <a:rPr lang="en-GB" dirty="0" err="1"/>
              <a:t>stolin</a:t>
            </a:r>
            <a:r>
              <a:rPr lang="en-GB" dirty="0"/>
              <a:t> </a:t>
            </a:r>
            <a:r>
              <a:rPr lang="en-GB" dirty="0" err="1"/>
              <a:t>kort</a:t>
            </a:r>
            <a:r>
              <a:rPr lang="en-GB" dirty="0"/>
              <a:t> </a:t>
            </a:r>
            <a:r>
              <a:rPr lang="en-GB" dirty="0" err="1"/>
              <a:t>til</a:t>
            </a:r>
            <a:r>
              <a:rPr lang="en-GB" dirty="0"/>
              <a:t> </a:t>
            </a:r>
            <a:r>
              <a:rPr lang="en-GB" dirty="0" err="1"/>
              <a:t>að</a:t>
            </a:r>
            <a:r>
              <a:rPr lang="en-GB" dirty="0"/>
              <a:t> </a:t>
            </a:r>
            <a:r>
              <a:rPr lang="en-GB" dirty="0" err="1"/>
              <a:t>bóka</a:t>
            </a:r>
            <a:r>
              <a:rPr lang="en-GB" dirty="0"/>
              <a:t> hotel/</a:t>
            </a:r>
            <a:r>
              <a:rPr lang="en-GB" dirty="0" err="1"/>
              <a:t>flug</a:t>
            </a:r>
            <a:endParaRPr lang="en-GB" dirty="0"/>
          </a:p>
          <a:p>
            <a:r>
              <a:rPr lang="en-GB" dirty="0" err="1"/>
              <a:t>Glæpir</a:t>
            </a:r>
            <a:r>
              <a:rPr lang="en-GB" dirty="0"/>
              <a:t> </a:t>
            </a:r>
            <a:r>
              <a:rPr lang="en-GB" dirty="0" err="1"/>
              <a:t>sem</a:t>
            </a:r>
            <a:r>
              <a:rPr lang="en-GB" dirty="0"/>
              <a:t> </a:t>
            </a:r>
            <a:r>
              <a:rPr lang="en-GB" dirty="0" err="1"/>
              <a:t>þjónusta</a:t>
            </a:r>
            <a:r>
              <a:rPr lang="en-GB" dirty="0"/>
              <a:t> – </a:t>
            </a:r>
            <a:r>
              <a:rPr lang="en-GB" dirty="0" err="1"/>
              <a:t>aukið</a:t>
            </a:r>
            <a:r>
              <a:rPr lang="en-GB" dirty="0"/>
              <a:t> </a:t>
            </a:r>
            <a:r>
              <a:rPr lang="en-GB" dirty="0" err="1"/>
              <a:t>magn</a:t>
            </a:r>
            <a:r>
              <a:rPr lang="en-GB" dirty="0"/>
              <a:t> </a:t>
            </a:r>
            <a:r>
              <a:rPr lang="en-GB" dirty="0" err="1"/>
              <a:t>persónuupplýsinga</a:t>
            </a:r>
            <a:r>
              <a:rPr lang="en-GB" dirty="0"/>
              <a:t> </a:t>
            </a:r>
            <a:r>
              <a:rPr lang="en-GB" dirty="0" err="1"/>
              <a:t>til</a:t>
            </a:r>
            <a:r>
              <a:rPr lang="en-GB" dirty="0"/>
              <a:t> </a:t>
            </a:r>
            <a:r>
              <a:rPr lang="en-GB" dirty="0" err="1"/>
              <a:t>sölu</a:t>
            </a:r>
            <a:endParaRPr lang="en-GB" dirty="0"/>
          </a:p>
          <a:p>
            <a:pPr lvl="1"/>
            <a:r>
              <a:rPr lang="en-GB" dirty="0" err="1"/>
              <a:t>Pakkatilboð</a:t>
            </a:r>
            <a:r>
              <a:rPr lang="en-GB" dirty="0"/>
              <a:t> á </a:t>
            </a:r>
            <a:r>
              <a:rPr lang="en-GB" dirty="0" err="1"/>
              <a:t>fingrafari</a:t>
            </a:r>
            <a:r>
              <a:rPr lang="en-GB" dirty="0"/>
              <a:t> </a:t>
            </a:r>
            <a:r>
              <a:rPr lang="en-GB" dirty="0" err="1"/>
              <a:t>og</a:t>
            </a:r>
            <a:r>
              <a:rPr lang="en-GB" dirty="0"/>
              <a:t> </a:t>
            </a:r>
            <a:r>
              <a:rPr lang="en-GB" dirty="0" err="1"/>
              <a:t>lykilorði</a:t>
            </a:r>
            <a:endParaRPr lang="en-GB" dirty="0"/>
          </a:p>
          <a:p>
            <a:r>
              <a:rPr lang="en-GB" dirty="0"/>
              <a:t>Jackpotting</a:t>
            </a:r>
          </a:p>
          <a:p>
            <a:pPr lvl="1"/>
            <a:r>
              <a:rPr lang="en-GB" dirty="0" err="1"/>
              <a:t>Tæma</a:t>
            </a:r>
            <a:r>
              <a:rPr lang="en-GB" dirty="0"/>
              <a:t> </a:t>
            </a:r>
            <a:r>
              <a:rPr lang="en-GB" dirty="0" err="1"/>
              <a:t>hraðbanka</a:t>
            </a:r>
            <a:r>
              <a:rPr lang="en-GB" dirty="0"/>
              <a:t> </a:t>
            </a:r>
            <a:r>
              <a:rPr lang="en-GB" dirty="0" err="1"/>
              <a:t>með</a:t>
            </a:r>
            <a:r>
              <a:rPr lang="en-GB" dirty="0"/>
              <a:t> </a:t>
            </a:r>
            <a:r>
              <a:rPr lang="en-GB" dirty="0" err="1"/>
              <a:t>því</a:t>
            </a:r>
            <a:r>
              <a:rPr lang="en-GB" dirty="0"/>
              <a:t> </a:t>
            </a:r>
            <a:r>
              <a:rPr lang="en-GB" dirty="0" err="1"/>
              <a:t>að</a:t>
            </a:r>
            <a:r>
              <a:rPr lang="en-GB" dirty="0"/>
              <a:t> </a:t>
            </a:r>
            <a:r>
              <a:rPr lang="en-GB" dirty="0" err="1"/>
              <a:t>tengja</a:t>
            </a:r>
            <a:r>
              <a:rPr lang="en-GB" dirty="0"/>
              <a:t> </a:t>
            </a:r>
            <a:r>
              <a:rPr lang="en-GB" dirty="0" err="1"/>
              <a:t>eigin</a:t>
            </a:r>
            <a:r>
              <a:rPr lang="en-GB" dirty="0"/>
              <a:t> </a:t>
            </a:r>
            <a:r>
              <a:rPr lang="en-GB" dirty="0" err="1"/>
              <a:t>tæki</a:t>
            </a:r>
            <a:r>
              <a:rPr lang="en-GB" dirty="0"/>
              <a:t> </a:t>
            </a:r>
            <a:r>
              <a:rPr lang="en-GB" dirty="0" err="1"/>
              <a:t>við</a:t>
            </a:r>
            <a:r>
              <a:rPr lang="en-GB" dirty="0"/>
              <a:t> </a:t>
            </a:r>
            <a:r>
              <a:rPr lang="en-GB" dirty="0" err="1"/>
              <a:t>eða</a:t>
            </a:r>
            <a:r>
              <a:rPr lang="en-GB" dirty="0"/>
              <a:t> </a:t>
            </a:r>
            <a:r>
              <a:rPr lang="en-GB" dirty="0" err="1"/>
              <a:t>sýkja</a:t>
            </a:r>
            <a:r>
              <a:rPr lang="en-GB" dirty="0"/>
              <a:t> </a:t>
            </a:r>
            <a:r>
              <a:rPr lang="en-GB" dirty="0" err="1"/>
              <a:t>af</a:t>
            </a:r>
            <a:r>
              <a:rPr lang="en-GB" dirty="0"/>
              <a:t> </a:t>
            </a:r>
            <a:r>
              <a:rPr lang="en-GB" dirty="0" err="1"/>
              <a:t>spilliforriti</a:t>
            </a:r>
            <a:endParaRPr lang="en-GB" dirty="0"/>
          </a:p>
          <a:p>
            <a:r>
              <a:rPr lang="en-GB" dirty="0"/>
              <a:t>BEC</a:t>
            </a:r>
          </a:p>
          <a:p>
            <a:pPr lvl="1"/>
            <a:r>
              <a:rPr lang="en-GB" dirty="0" err="1"/>
              <a:t>Innri</a:t>
            </a:r>
            <a:r>
              <a:rPr lang="en-GB" dirty="0"/>
              <a:t> </a:t>
            </a:r>
            <a:r>
              <a:rPr lang="en-GB" dirty="0" err="1"/>
              <a:t>starfsemi</a:t>
            </a:r>
            <a:r>
              <a:rPr lang="en-GB" dirty="0"/>
              <a:t> </a:t>
            </a:r>
            <a:r>
              <a:rPr lang="en-GB" dirty="0" err="1"/>
              <a:t>og</a:t>
            </a:r>
            <a:r>
              <a:rPr lang="en-GB" dirty="0"/>
              <a:t> </a:t>
            </a:r>
            <a:r>
              <a:rPr lang="en-GB" dirty="0" err="1"/>
              <a:t>ytri</a:t>
            </a:r>
            <a:r>
              <a:rPr lang="en-GB" dirty="0"/>
              <a:t> </a:t>
            </a:r>
            <a:r>
              <a:rPr lang="en-GB" dirty="0" err="1"/>
              <a:t>starfsemi</a:t>
            </a:r>
            <a:endParaRPr lang="en-GB" dirty="0"/>
          </a:p>
          <a:p>
            <a:r>
              <a:rPr lang="en-GB" dirty="0"/>
              <a:t>Skimming – </a:t>
            </a:r>
            <a:r>
              <a:rPr lang="en-GB" dirty="0" err="1"/>
              <a:t>dæmi</a:t>
            </a:r>
            <a:r>
              <a:rPr lang="en-GB" dirty="0"/>
              <a:t> um </a:t>
            </a:r>
            <a:r>
              <a:rPr lang="en-GB" dirty="0" err="1"/>
              <a:t>staðbundnar</a:t>
            </a:r>
            <a:r>
              <a:rPr lang="en-GB" dirty="0"/>
              <a:t> </a:t>
            </a:r>
            <a:r>
              <a:rPr lang="en-GB" dirty="0" err="1"/>
              <a:t>tískur</a:t>
            </a:r>
            <a:endParaRPr lang="en-GB" dirty="0"/>
          </a:p>
          <a:p>
            <a:pPr lvl="1"/>
            <a:r>
              <a:rPr lang="en-GB" dirty="0" err="1"/>
              <a:t>Ná</a:t>
            </a:r>
            <a:r>
              <a:rPr lang="en-GB" dirty="0"/>
              <a:t> í </a:t>
            </a:r>
            <a:r>
              <a:rPr lang="en-GB" dirty="0" err="1"/>
              <a:t>greiðslukortaupplýsingar</a:t>
            </a:r>
            <a:r>
              <a:rPr lang="en-GB" dirty="0"/>
              <a:t> </a:t>
            </a:r>
            <a:r>
              <a:rPr lang="en-GB" dirty="0" err="1"/>
              <a:t>með</a:t>
            </a:r>
            <a:r>
              <a:rPr lang="en-GB" dirty="0"/>
              <a:t> </a:t>
            </a:r>
            <a:r>
              <a:rPr lang="en-GB" dirty="0" err="1"/>
              <a:t>afritun</a:t>
            </a:r>
            <a:r>
              <a:rPr lang="en-GB" dirty="0"/>
              <a:t> </a:t>
            </a:r>
            <a:r>
              <a:rPr lang="en-GB" dirty="0" err="1"/>
              <a:t>segulrandar</a:t>
            </a:r>
            <a:endParaRPr lang="en-GB" dirty="0"/>
          </a:p>
          <a:p>
            <a:pPr lvl="1"/>
            <a:r>
              <a:rPr lang="en-GB" dirty="0"/>
              <a:t>Ber </a:t>
            </a:r>
            <a:r>
              <a:rPr lang="en-GB" dirty="0" err="1"/>
              <a:t>mikið</a:t>
            </a:r>
            <a:r>
              <a:rPr lang="en-GB" dirty="0"/>
              <a:t> á í </a:t>
            </a:r>
            <a:r>
              <a:rPr lang="en-GB" dirty="0" err="1"/>
              <a:t>balkanríkjum</a:t>
            </a:r>
            <a:r>
              <a:rPr lang="en-GB" dirty="0"/>
              <a:t> og </a:t>
            </a:r>
            <a:r>
              <a:rPr lang="en-GB" dirty="0" err="1"/>
              <a:t>annar</a:t>
            </a:r>
            <a:r>
              <a:rPr lang="en-GB" dirty="0"/>
              <a:t> </a:t>
            </a:r>
            <a:r>
              <a:rPr lang="en-GB" dirty="0" err="1"/>
              <a:t>staðar</a:t>
            </a:r>
            <a:r>
              <a:rPr lang="en-GB" dirty="0"/>
              <a:t> </a:t>
            </a:r>
            <a:r>
              <a:rPr lang="en-GB" dirty="0" err="1"/>
              <a:t>þar</a:t>
            </a:r>
            <a:r>
              <a:rPr lang="en-GB" dirty="0"/>
              <a:t> </a:t>
            </a:r>
            <a:r>
              <a:rPr lang="en-GB" dirty="0" err="1"/>
              <a:t>sem</a:t>
            </a:r>
            <a:r>
              <a:rPr lang="en-GB" dirty="0"/>
              <a:t> </a:t>
            </a:r>
            <a:r>
              <a:rPr lang="en-GB" dirty="0" err="1"/>
              <a:t>hraðbankar</a:t>
            </a:r>
            <a:r>
              <a:rPr lang="en-GB" dirty="0"/>
              <a:t> og </a:t>
            </a:r>
            <a:r>
              <a:rPr lang="en-GB" dirty="0" err="1"/>
              <a:t>greiðsluvélar</a:t>
            </a:r>
            <a:r>
              <a:rPr lang="en-GB" dirty="0"/>
              <a:t> </a:t>
            </a:r>
            <a:r>
              <a:rPr lang="en-GB" dirty="0" err="1"/>
              <a:t>eru</a:t>
            </a:r>
            <a:r>
              <a:rPr lang="en-GB" dirty="0"/>
              <a:t> ekki </a:t>
            </a:r>
            <a:r>
              <a:rPr lang="en-GB" dirty="0" err="1"/>
              <a:t>með</a:t>
            </a:r>
            <a:r>
              <a:rPr lang="en-GB" dirty="0"/>
              <a:t> </a:t>
            </a:r>
            <a:r>
              <a:rPr lang="en-GB" dirty="0" err="1"/>
              <a:t>fullnægjandi</a:t>
            </a:r>
            <a:r>
              <a:rPr lang="en-GB" dirty="0"/>
              <a:t> </a:t>
            </a:r>
            <a:r>
              <a:rPr lang="en-GB" dirty="0" err="1"/>
              <a:t>varnir</a:t>
            </a:r>
            <a:endParaRPr lang="en-GB" dirty="0"/>
          </a:p>
          <a:p>
            <a:pPr lvl="1"/>
            <a:r>
              <a:rPr lang="en-GB" dirty="0" err="1"/>
              <a:t>Minnkaði</a:t>
            </a:r>
            <a:r>
              <a:rPr lang="en-GB" dirty="0"/>
              <a:t> </a:t>
            </a:r>
            <a:r>
              <a:rPr lang="en-GB" dirty="0" err="1"/>
              <a:t>mikið</a:t>
            </a:r>
            <a:r>
              <a:rPr lang="en-GB" dirty="0"/>
              <a:t> í Covid</a:t>
            </a:r>
          </a:p>
          <a:p>
            <a:pPr lvl="1"/>
            <a:endParaRPr lang="en-GB" dirty="0"/>
          </a:p>
          <a:p>
            <a:endParaRPr lang="en-GB" dirty="0"/>
          </a:p>
        </p:txBody>
      </p:sp>
      <p:sp>
        <p:nvSpPr>
          <p:cNvPr id="4" name="Rectangle 3"/>
          <p:cNvSpPr/>
          <p:nvPr/>
        </p:nvSpPr>
        <p:spPr>
          <a:xfrm>
            <a:off x="7303477" y="1724689"/>
            <a:ext cx="3991447" cy="2585323"/>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91440" tIns="45720" rIns="91440" bIns="45720">
            <a:spAutoFit/>
          </a:bodyPr>
          <a:lstStyle/>
          <a:p>
            <a:pPr algn="ctr"/>
            <a:r>
              <a:rPr lang="en-GB"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Pakkatilboð</a:t>
            </a:r>
            <a:r>
              <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 á </a:t>
            </a:r>
            <a:r>
              <a:rPr lang="en-GB"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fingrafari</a:t>
            </a:r>
            <a:r>
              <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 </a:t>
            </a:r>
            <a:r>
              <a:rPr lang="en-GB"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og</a:t>
            </a:r>
            <a:r>
              <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 </a:t>
            </a:r>
            <a:r>
              <a:rPr lang="en-GB" sz="5400" b="1" cap="none"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rPr>
              <a:t>lykilorði</a:t>
            </a:r>
            <a:endParaRPr lang="en-GB"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2">
                    <a:satMod val="175000"/>
                    <a:alpha val="40000"/>
                  </a:schemeClr>
                </a:glow>
              </a:effectLst>
            </a:endParaRPr>
          </a:p>
        </p:txBody>
      </p:sp>
    </p:spTree>
    <p:extLst>
      <p:ext uri="{BB962C8B-B14F-4D97-AF65-F5344CB8AC3E}">
        <p14:creationId xmlns:p14="http://schemas.microsoft.com/office/powerpoint/2010/main" val="3532109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9F2B-0CAD-4E6C-8901-F6A2038CCF9E}"/>
              </a:ext>
            </a:extLst>
          </p:cNvPr>
          <p:cNvSpPr>
            <a:spLocks noGrp="1"/>
          </p:cNvSpPr>
          <p:nvPr>
            <p:ph type="title"/>
          </p:nvPr>
        </p:nvSpPr>
        <p:spPr/>
        <p:txBody>
          <a:bodyPr/>
          <a:lstStyle/>
          <a:p>
            <a:r>
              <a:rPr lang="is-IS" dirty="0"/>
              <a:t>Brotamenn (</a:t>
            </a:r>
            <a:r>
              <a:rPr lang="is-IS" dirty="0" err="1"/>
              <a:t>Walden</a:t>
            </a:r>
            <a:r>
              <a:rPr lang="is-IS" dirty="0"/>
              <a:t>, 2020)</a:t>
            </a:r>
          </a:p>
        </p:txBody>
      </p:sp>
      <p:sp>
        <p:nvSpPr>
          <p:cNvPr id="3" name="Content Placeholder 2">
            <a:extLst>
              <a:ext uri="{FF2B5EF4-FFF2-40B4-BE49-F238E27FC236}">
                <a16:creationId xmlns:a16="http://schemas.microsoft.com/office/drawing/2014/main" id="{A6C52EB7-DB6A-492D-972F-4393088FD3E4}"/>
              </a:ext>
            </a:extLst>
          </p:cNvPr>
          <p:cNvSpPr>
            <a:spLocks noGrp="1"/>
          </p:cNvSpPr>
          <p:nvPr>
            <p:ph sz="half" idx="1"/>
          </p:nvPr>
        </p:nvSpPr>
        <p:spPr>
          <a:xfrm>
            <a:off x="838200" y="1548882"/>
            <a:ext cx="5181600" cy="5103845"/>
          </a:xfrm>
        </p:spPr>
        <p:txBody>
          <a:bodyPr>
            <a:normAutofit fontScale="92500"/>
          </a:bodyPr>
          <a:lstStyle/>
          <a:p>
            <a:r>
              <a:rPr lang="en-GB" dirty="0" err="1"/>
              <a:t>Einstaklingar</a:t>
            </a:r>
            <a:endParaRPr lang="en-GB" dirty="0"/>
          </a:p>
          <a:p>
            <a:pPr lvl="1"/>
            <a:r>
              <a:rPr lang="en-GB" dirty="0" err="1"/>
              <a:t>Hvaða</a:t>
            </a:r>
            <a:r>
              <a:rPr lang="en-GB" dirty="0"/>
              <a:t> notanda net/</a:t>
            </a:r>
            <a:r>
              <a:rPr lang="en-GB" dirty="0" err="1"/>
              <a:t>tölvu</a:t>
            </a:r>
            <a:r>
              <a:rPr lang="en-GB" dirty="0"/>
              <a:t>/</a:t>
            </a:r>
            <a:r>
              <a:rPr lang="en-GB" dirty="0" err="1"/>
              <a:t>síma</a:t>
            </a:r>
            <a:r>
              <a:rPr lang="en-GB" dirty="0"/>
              <a:t> </a:t>
            </a:r>
            <a:r>
              <a:rPr lang="en-GB" dirty="0" err="1"/>
              <a:t>sem</a:t>
            </a:r>
            <a:r>
              <a:rPr lang="en-GB" dirty="0"/>
              <a:t> er</a:t>
            </a:r>
          </a:p>
          <a:p>
            <a:pPr lvl="1"/>
            <a:r>
              <a:rPr lang="en-GB" dirty="0" err="1"/>
              <a:t>Hakkarar</a:t>
            </a:r>
            <a:r>
              <a:rPr lang="en-GB" dirty="0"/>
              <a:t> (</a:t>
            </a:r>
            <a:r>
              <a:rPr lang="en-GB" dirty="0" err="1"/>
              <a:t>hvítir</a:t>
            </a:r>
            <a:r>
              <a:rPr lang="en-GB" dirty="0"/>
              <a:t> og </a:t>
            </a:r>
            <a:r>
              <a:rPr lang="en-GB" dirty="0" err="1"/>
              <a:t>svartir</a:t>
            </a:r>
            <a:r>
              <a:rPr lang="en-GB" dirty="0"/>
              <a:t> </a:t>
            </a:r>
            <a:r>
              <a:rPr lang="en-GB" dirty="0" err="1"/>
              <a:t>hattar</a:t>
            </a:r>
            <a:r>
              <a:rPr lang="en-GB" dirty="0"/>
              <a:t>)</a:t>
            </a:r>
          </a:p>
          <a:p>
            <a:pPr lvl="1"/>
            <a:r>
              <a:rPr lang="en-GB" dirty="0" err="1"/>
              <a:t>Fagfólk</a:t>
            </a:r>
            <a:endParaRPr lang="en-GB" dirty="0"/>
          </a:p>
          <a:p>
            <a:r>
              <a:rPr lang="en-GB" dirty="0" err="1"/>
              <a:t>Lögaðilar</a:t>
            </a:r>
            <a:endParaRPr lang="en-GB" dirty="0"/>
          </a:p>
          <a:p>
            <a:r>
              <a:rPr lang="en-GB" dirty="0" err="1"/>
              <a:t>Skipulögð</a:t>
            </a:r>
            <a:r>
              <a:rPr lang="en-GB" dirty="0"/>
              <a:t> </a:t>
            </a:r>
            <a:r>
              <a:rPr lang="en-GB" dirty="0" err="1"/>
              <a:t>glæpasamtök</a:t>
            </a:r>
            <a:endParaRPr lang="en-GB" dirty="0"/>
          </a:p>
          <a:p>
            <a:pPr lvl="1"/>
            <a:r>
              <a:rPr lang="en-GB" dirty="0" err="1"/>
              <a:t>Kúgun</a:t>
            </a:r>
            <a:r>
              <a:rPr lang="en-GB" dirty="0"/>
              <a:t> (DDOS),</a:t>
            </a:r>
          </a:p>
          <a:p>
            <a:pPr lvl="1"/>
            <a:r>
              <a:rPr lang="en-GB" dirty="0" err="1"/>
              <a:t>Svik</a:t>
            </a:r>
            <a:r>
              <a:rPr lang="en-GB" dirty="0"/>
              <a:t> (</a:t>
            </a:r>
            <a:r>
              <a:rPr lang="en-GB" dirty="0" err="1"/>
              <a:t>dreifa</a:t>
            </a:r>
            <a:r>
              <a:rPr lang="en-GB" dirty="0"/>
              <a:t> </a:t>
            </a:r>
            <a:r>
              <a:rPr lang="en-GB" dirty="0" err="1"/>
              <a:t>fölsum</a:t>
            </a:r>
            <a:r>
              <a:rPr lang="en-GB" dirty="0"/>
              <a:t> </a:t>
            </a:r>
            <a:r>
              <a:rPr lang="en-GB" dirty="0" err="1"/>
              <a:t>upplýsingum</a:t>
            </a:r>
            <a:r>
              <a:rPr lang="en-GB" dirty="0"/>
              <a:t> um </a:t>
            </a:r>
            <a:r>
              <a:rPr lang="en-GB" dirty="0" err="1"/>
              <a:t>hlutabréf</a:t>
            </a:r>
            <a:r>
              <a:rPr lang="en-GB" dirty="0"/>
              <a:t> </a:t>
            </a:r>
            <a:r>
              <a:rPr lang="en-GB" dirty="0" err="1"/>
              <a:t>til</a:t>
            </a:r>
            <a:r>
              <a:rPr lang="en-GB" dirty="0"/>
              <a:t> </a:t>
            </a:r>
            <a:r>
              <a:rPr lang="en-GB" dirty="0" err="1"/>
              <a:t>að</a:t>
            </a:r>
            <a:r>
              <a:rPr lang="en-GB" dirty="0"/>
              <a:t> </a:t>
            </a:r>
            <a:r>
              <a:rPr lang="en-GB" dirty="0" err="1"/>
              <a:t>hafa</a:t>
            </a:r>
            <a:r>
              <a:rPr lang="en-GB" dirty="0"/>
              <a:t> </a:t>
            </a:r>
            <a:r>
              <a:rPr lang="en-GB" dirty="0" err="1"/>
              <a:t>áhrif</a:t>
            </a:r>
            <a:r>
              <a:rPr lang="en-GB" dirty="0"/>
              <a:t> á </a:t>
            </a:r>
            <a:r>
              <a:rPr lang="en-GB" dirty="0" err="1"/>
              <a:t>söluverð</a:t>
            </a:r>
            <a:r>
              <a:rPr lang="en-GB" dirty="0"/>
              <a:t>)</a:t>
            </a:r>
          </a:p>
          <a:p>
            <a:pPr lvl="1"/>
            <a:r>
              <a:rPr lang="en-GB" dirty="0" err="1"/>
              <a:t>Upplýsingamiðlun</a:t>
            </a:r>
            <a:r>
              <a:rPr lang="en-GB" dirty="0"/>
              <a:t> (</a:t>
            </a:r>
            <a:r>
              <a:rPr lang="en-GB" dirty="0" err="1"/>
              <a:t>sala</a:t>
            </a:r>
            <a:r>
              <a:rPr lang="en-GB" dirty="0"/>
              <a:t> </a:t>
            </a:r>
            <a:r>
              <a:rPr lang="en-GB" dirty="0" err="1"/>
              <a:t>ólögmæts</a:t>
            </a:r>
            <a:r>
              <a:rPr lang="en-GB" dirty="0"/>
              <a:t> </a:t>
            </a:r>
            <a:r>
              <a:rPr lang="en-GB" dirty="0" err="1"/>
              <a:t>efnis</a:t>
            </a:r>
            <a:endParaRPr lang="en-GB" dirty="0"/>
          </a:p>
          <a:p>
            <a:pPr lvl="1"/>
            <a:r>
              <a:rPr lang="en-GB" dirty="0" err="1"/>
              <a:t>Peningaþvætti</a:t>
            </a:r>
            <a:r>
              <a:rPr lang="en-GB" dirty="0"/>
              <a:t> (</a:t>
            </a:r>
            <a:r>
              <a:rPr lang="en-GB" dirty="0" err="1"/>
              <a:t>netbankaþjónusta</a:t>
            </a:r>
            <a:r>
              <a:rPr lang="en-GB" dirty="0"/>
              <a:t>, sala á </a:t>
            </a:r>
            <a:r>
              <a:rPr lang="en-GB" dirty="0" err="1"/>
              <a:t>þýfi</a:t>
            </a:r>
            <a:r>
              <a:rPr lang="en-GB" dirty="0"/>
              <a:t> á </a:t>
            </a:r>
            <a:r>
              <a:rPr lang="en-GB" dirty="0" err="1"/>
              <a:t>netinu</a:t>
            </a:r>
            <a:r>
              <a:rPr lang="en-GB" dirty="0"/>
              <a:t>)</a:t>
            </a:r>
          </a:p>
        </p:txBody>
      </p:sp>
      <p:pic>
        <p:nvPicPr>
          <p:cNvPr id="9" name="Staðgengill efnis 8" descr="People in jeans sitting on grass near brick building, person in foreground working on laptop, three others in group behind">
            <a:extLst>
              <a:ext uri="{FF2B5EF4-FFF2-40B4-BE49-F238E27FC236}">
                <a16:creationId xmlns:a16="http://schemas.microsoft.com/office/drawing/2014/main" id="{A5012747-4345-1E41-DEC8-411685A1C88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1922106"/>
            <a:ext cx="5612363" cy="3807247"/>
          </a:xfrm>
        </p:spPr>
      </p:pic>
    </p:spTree>
    <p:extLst>
      <p:ext uri="{BB962C8B-B14F-4D97-AF65-F5344CB8AC3E}">
        <p14:creationId xmlns:p14="http://schemas.microsoft.com/office/powerpoint/2010/main" val="3968983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5ACB-EA5B-410E-A83D-3AD19CE941B3}"/>
              </a:ext>
            </a:extLst>
          </p:cNvPr>
          <p:cNvSpPr>
            <a:spLocks noGrp="1"/>
          </p:cNvSpPr>
          <p:nvPr>
            <p:ph type="title"/>
          </p:nvPr>
        </p:nvSpPr>
        <p:spPr/>
        <p:txBody>
          <a:bodyPr/>
          <a:lstStyle/>
          <a:p>
            <a:r>
              <a:rPr lang="is-IS" dirty="0"/>
              <a:t>Úrræði og viðbrögð</a:t>
            </a:r>
          </a:p>
        </p:txBody>
      </p:sp>
    </p:spTree>
    <p:extLst>
      <p:ext uri="{BB962C8B-B14F-4D97-AF65-F5344CB8AC3E}">
        <p14:creationId xmlns:p14="http://schemas.microsoft.com/office/powerpoint/2010/main" val="113717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73383"/>
            <a:ext cx="7092950" cy="2516042"/>
          </a:xfrm>
        </p:spPr>
        <p:txBody>
          <a:bodyPr/>
          <a:lstStyle/>
          <a:p>
            <a:r>
              <a:rPr lang="en-GB" dirty="0"/>
              <a:t>Net- og </a:t>
            </a:r>
            <a:r>
              <a:rPr lang="en-GB" dirty="0" err="1"/>
              <a:t>tölvubrot</a:t>
            </a:r>
            <a:endParaRPr lang="en-GB" dirty="0"/>
          </a:p>
        </p:txBody>
      </p:sp>
    </p:spTree>
    <p:extLst>
      <p:ext uri="{BB962C8B-B14F-4D97-AF65-F5344CB8AC3E}">
        <p14:creationId xmlns:p14="http://schemas.microsoft.com/office/powerpoint/2010/main" val="111421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5760112C-4917-4155-88DF-C22196FA5763}"/>
              </a:ext>
            </a:extLst>
          </p:cNvPr>
          <p:cNvSpPr>
            <a:spLocks noGrp="1"/>
          </p:cNvSpPr>
          <p:nvPr>
            <p:ph type="title"/>
          </p:nvPr>
        </p:nvSpPr>
        <p:spPr/>
        <p:txBody>
          <a:bodyPr/>
          <a:lstStyle/>
          <a:p>
            <a:r>
              <a:rPr lang="is-IS" dirty="0"/>
              <a:t>Netöryggisáætlun 2022-2027</a:t>
            </a:r>
          </a:p>
        </p:txBody>
      </p:sp>
      <p:pic>
        <p:nvPicPr>
          <p:cNvPr id="5" name="Staðgengill efnis 4">
            <a:extLst>
              <a:ext uri="{FF2B5EF4-FFF2-40B4-BE49-F238E27FC236}">
                <a16:creationId xmlns:a16="http://schemas.microsoft.com/office/drawing/2014/main" id="{E4B0B30A-1221-46ED-B002-85AAB379915E}"/>
              </a:ext>
            </a:extLst>
          </p:cNvPr>
          <p:cNvPicPr>
            <a:picLocks noGrp="1" noChangeAspect="1"/>
          </p:cNvPicPr>
          <p:nvPr>
            <p:ph sz="half" idx="13"/>
          </p:nvPr>
        </p:nvPicPr>
        <p:blipFill>
          <a:blip r:embed="rId2"/>
          <a:stretch>
            <a:fillRect/>
          </a:stretch>
        </p:blipFill>
        <p:spPr>
          <a:xfrm>
            <a:off x="1208439" y="1866900"/>
            <a:ext cx="7819321" cy="4351338"/>
          </a:xfrm>
        </p:spPr>
      </p:pic>
    </p:spTree>
    <p:extLst>
      <p:ext uri="{BB962C8B-B14F-4D97-AF65-F5344CB8AC3E}">
        <p14:creationId xmlns:p14="http://schemas.microsoft.com/office/powerpoint/2010/main" val="3762705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40327"/>
            <a:ext cx="7092950" cy="5777346"/>
          </a:xfrm>
        </p:spPr>
        <p:txBody>
          <a:bodyPr>
            <a:normAutofit fontScale="90000"/>
          </a:bodyPr>
          <a:lstStyle/>
          <a:p>
            <a:r>
              <a:rPr lang="en-GB" b="1" dirty="0" err="1"/>
              <a:t>Fjórar</a:t>
            </a:r>
            <a:r>
              <a:rPr lang="en-GB" b="1" dirty="0"/>
              <a:t> </a:t>
            </a:r>
            <a:r>
              <a:rPr lang="en-GB" b="1" dirty="0" err="1"/>
              <a:t>aðgerðir</a:t>
            </a:r>
            <a:r>
              <a:rPr lang="en-GB" b="1" dirty="0"/>
              <a:t>:</a:t>
            </a:r>
            <a:br>
              <a:rPr lang="en-GB" dirty="0"/>
            </a:br>
            <a:r>
              <a:rPr lang="is-IS" sz="4000" b="1" dirty="0">
                <a:effectLst/>
                <a:latin typeface="Calibri" panose="020F0502020204030204" pitchFamily="34" charset="0"/>
                <a:ea typeface="Calibri" panose="020F0502020204030204" pitchFamily="34" charset="0"/>
                <a:cs typeface="Times New Roman" panose="02020603050405020304" pitchFamily="18" charset="0"/>
              </a:rPr>
              <a:t>Styrkja tæknilega getu lögreglunnar til þess að rannsaka barnaníð á </a:t>
            </a:r>
            <a:r>
              <a:rPr lang="is-IS" sz="4000" b="1">
                <a:effectLst/>
                <a:latin typeface="Calibri" panose="020F0502020204030204" pitchFamily="34" charset="0"/>
                <a:ea typeface="Calibri" panose="020F0502020204030204" pitchFamily="34" charset="0"/>
                <a:cs typeface="Times New Roman" panose="02020603050405020304" pitchFamily="18" charset="0"/>
              </a:rPr>
              <a:t>netinu </a:t>
            </a:r>
            <a:br>
              <a:rPr lang="is-IS" sz="4000" b="1" dirty="0">
                <a:effectLst/>
                <a:latin typeface="Calibri" panose="020F0502020204030204" pitchFamily="34" charset="0"/>
                <a:ea typeface="Calibri" panose="020F0502020204030204" pitchFamily="34" charset="0"/>
                <a:cs typeface="Times New Roman" panose="02020603050405020304" pitchFamily="18" charset="0"/>
              </a:rPr>
            </a:br>
            <a:br>
              <a:rPr lang="is-IS" sz="4000" b="1" dirty="0">
                <a:effectLst/>
                <a:latin typeface="Calibri" panose="020F0502020204030204" pitchFamily="34" charset="0"/>
                <a:ea typeface="Calibri" panose="020F0502020204030204" pitchFamily="34" charset="0"/>
                <a:cs typeface="Times New Roman" panose="02020603050405020304" pitchFamily="18" charset="0"/>
              </a:rPr>
            </a:br>
            <a:r>
              <a:rPr lang="is-IS" sz="4000" b="1" dirty="0">
                <a:effectLst/>
                <a:latin typeface="Calibri" panose="020F0502020204030204" pitchFamily="34" charset="0"/>
                <a:ea typeface="Calibri" panose="020F0502020204030204" pitchFamily="34" charset="0"/>
                <a:cs typeface="Calibri" panose="020F0502020204030204" pitchFamily="34" charset="0"/>
              </a:rPr>
              <a:t>Öryggi barna á </a:t>
            </a:r>
            <a:r>
              <a:rPr lang="is-IS" sz="4000" b="1">
                <a:effectLst/>
                <a:latin typeface="Calibri" panose="020F0502020204030204" pitchFamily="34" charset="0"/>
                <a:ea typeface="Calibri" panose="020F0502020204030204" pitchFamily="34" charset="0"/>
                <a:cs typeface="Calibri" panose="020F0502020204030204" pitchFamily="34" charset="0"/>
              </a:rPr>
              <a:t>netinu </a:t>
            </a:r>
            <a:br>
              <a:rPr lang="is-IS" sz="4000" b="1" dirty="0">
                <a:effectLst/>
                <a:latin typeface="Calibri" panose="020F0502020204030204" pitchFamily="34" charset="0"/>
                <a:ea typeface="Calibri" panose="020F0502020204030204" pitchFamily="34" charset="0"/>
                <a:cs typeface="Calibri" panose="020F0502020204030204" pitchFamily="34" charset="0"/>
              </a:rPr>
            </a:br>
            <a:br>
              <a:rPr lang="is-IS" sz="4000" b="1" dirty="0">
                <a:effectLst/>
                <a:latin typeface="Calibri" panose="020F0502020204030204" pitchFamily="34" charset="0"/>
                <a:ea typeface="Calibri" panose="020F0502020204030204" pitchFamily="34" charset="0"/>
                <a:cs typeface="Calibri" panose="020F0502020204030204" pitchFamily="34" charset="0"/>
              </a:rPr>
            </a:br>
            <a:r>
              <a:rPr lang="is-IS" sz="4000" b="1" dirty="0">
                <a:effectLst/>
                <a:latin typeface="Calibri" panose="020F0502020204030204" pitchFamily="34" charset="0"/>
                <a:ea typeface="Calibri" panose="020F0502020204030204" pitchFamily="34" charset="0"/>
                <a:cs typeface="Times New Roman" panose="02020603050405020304" pitchFamily="18" charset="0"/>
              </a:rPr>
              <a:t>Endurmat á skipulagi lögreglunnar til að takast á við </a:t>
            </a:r>
            <a:r>
              <a:rPr lang="is-IS" sz="4000" b="1">
                <a:effectLst/>
                <a:latin typeface="Calibri" panose="020F0502020204030204" pitchFamily="34" charset="0"/>
                <a:ea typeface="Calibri" panose="020F0502020204030204" pitchFamily="34" charset="0"/>
                <a:cs typeface="Times New Roman" panose="02020603050405020304" pitchFamily="18" charset="0"/>
              </a:rPr>
              <a:t>netbrot </a:t>
            </a:r>
            <a:br>
              <a:rPr lang="is-IS" sz="4000" b="1" dirty="0">
                <a:effectLst/>
                <a:latin typeface="Calibri" panose="020F0502020204030204" pitchFamily="34" charset="0"/>
                <a:ea typeface="Calibri" panose="020F0502020204030204" pitchFamily="34" charset="0"/>
                <a:cs typeface="Times New Roman" panose="02020603050405020304" pitchFamily="18" charset="0"/>
              </a:rPr>
            </a:br>
            <a:br>
              <a:rPr lang="is-IS" sz="4000" b="1" dirty="0">
                <a:effectLst/>
                <a:latin typeface="Calibri" panose="020F0502020204030204" pitchFamily="34" charset="0"/>
                <a:ea typeface="Calibri" panose="020F0502020204030204" pitchFamily="34" charset="0"/>
                <a:cs typeface="Times New Roman" panose="02020603050405020304" pitchFamily="18" charset="0"/>
              </a:rPr>
            </a:br>
            <a:r>
              <a:rPr lang="is-IS" sz="4000" b="1" dirty="0">
                <a:effectLst/>
                <a:latin typeface="Calibri" panose="020F0502020204030204" pitchFamily="34" charset="0"/>
                <a:ea typeface="Calibri" panose="020F0502020204030204" pitchFamily="34" charset="0"/>
                <a:cs typeface="Calibri" panose="020F0502020204030204" pitchFamily="34" charset="0"/>
              </a:rPr>
              <a:t>Auka fræðslu innan réttarvörslukerfisins um </a:t>
            </a:r>
            <a:r>
              <a:rPr lang="is-IS" sz="4000" b="1">
                <a:effectLst/>
                <a:latin typeface="Calibri" panose="020F0502020204030204" pitchFamily="34" charset="0"/>
                <a:ea typeface="Calibri" panose="020F0502020204030204" pitchFamily="34" charset="0"/>
                <a:cs typeface="Calibri" panose="020F0502020204030204" pitchFamily="34" charset="0"/>
              </a:rPr>
              <a:t>netglæpi </a:t>
            </a:r>
            <a:endParaRPr lang="en-GB" dirty="0"/>
          </a:p>
        </p:txBody>
      </p:sp>
    </p:spTree>
    <p:extLst>
      <p:ext uri="{BB962C8B-B14F-4D97-AF65-F5344CB8AC3E}">
        <p14:creationId xmlns:p14="http://schemas.microsoft.com/office/powerpoint/2010/main" val="1304558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C2E9800D-23B3-0C9B-EE72-C9FB69B15450}"/>
              </a:ext>
            </a:extLst>
          </p:cNvPr>
          <p:cNvSpPr>
            <a:spLocks noGrp="1"/>
          </p:cNvSpPr>
          <p:nvPr>
            <p:ph type="title"/>
          </p:nvPr>
        </p:nvSpPr>
        <p:spPr/>
        <p:txBody>
          <a:bodyPr/>
          <a:lstStyle/>
          <a:p>
            <a:r>
              <a:rPr lang="is-IS" dirty="0"/>
              <a:t>Hæfileg tortryggni</a:t>
            </a:r>
          </a:p>
        </p:txBody>
      </p:sp>
      <p:sp>
        <p:nvSpPr>
          <p:cNvPr id="3" name="Staðgengill efnis 2">
            <a:extLst>
              <a:ext uri="{FF2B5EF4-FFF2-40B4-BE49-F238E27FC236}">
                <a16:creationId xmlns:a16="http://schemas.microsoft.com/office/drawing/2014/main" id="{846097B9-663F-7823-A67E-26E39C2CB428}"/>
              </a:ext>
            </a:extLst>
          </p:cNvPr>
          <p:cNvSpPr>
            <a:spLocks noGrp="1"/>
          </p:cNvSpPr>
          <p:nvPr>
            <p:ph sz="half" idx="13"/>
          </p:nvPr>
        </p:nvSpPr>
        <p:spPr/>
        <p:txBody>
          <a:bodyPr>
            <a:normAutofit fontScale="92500" lnSpcReduction="10000"/>
          </a:bodyPr>
          <a:lstStyle/>
          <a:p>
            <a:r>
              <a:rPr lang="is-IS" dirty="0"/>
              <a:t>Ráð til að minnka líkur</a:t>
            </a: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Ekki „</a:t>
            </a:r>
            <a:r>
              <a:rPr lang="is-IS" dirty="0" err="1">
                <a:latin typeface="Times New Roman" panose="02020603050405020304" pitchFamily="18" charset="0"/>
                <a:cs typeface="Times New Roman" panose="02020603050405020304" pitchFamily="18" charset="0"/>
                <a:sym typeface="Wingdings" panose="05000000000000000000" pitchFamily="2" charset="2"/>
              </a:rPr>
              <a:t>reply</a:t>
            </a:r>
            <a:r>
              <a:rPr lang="is-IS" dirty="0">
                <a:latin typeface="Times New Roman" panose="02020603050405020304" pitchFamily="18" charset="0"/>
                <a:cs typeface="Times New Roman" panose="02020603050405020304" pitchFamily="18" charset="0"/>
                <a:sym typeface="Wingdings" panose="05000000000000000000" pitchFamily="2" charset="2"/>
              </a:rPr>
              <a:t>“ á tölvupósta (CEO/BEC)</a:t>
            </a: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Nota tvöfalda eða jafnvel þrefalda auðkenningu</a:t>
            </a: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Ekki kaupa í gegnum samfélagsmiðla auglýsingar</a:t>
            </a: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Skoða umsagnir/</a:t>
            </a:r>
            <a:r>
              <a:rPr lang="is-IS" dirty="0" err="1">
                <a:latin typeface="Times New Roman" panose="02020603050405020304" pitchFamily="18" charset="0"/>
                <a:cs typeface="Times New Roman" panose="02020603050405020304" pitchFamily="18" charset="0"/>
                <a:sym typeface="Wingdings" panose="05000000000000000000" pitchFamily="2" charset="2"/>
              </a:rPr>
              <a:t>reviews</a:t>
            </a:r>
            <a:endParaRPr lang="is-IS" dirty="0">
              <a:latin typeface="Times New Roman" panose="02020603050405020304" pitchFamily="18" charset="0"/>
              <a:cs typeface="Times New Roman" panose="02020603050405020304" pitchFamily="18" charset="0"/>
              <a:sym typeface="Wingdings" panose="05000000000000000000" pitchFamily="2" charset="2"/>
            </a:endParaRPr>
          </a:p>
          <a:p>
            <a:pPr lvl="2"/>
            <a:r>
              <a:rPr lang="is-IS" dirty="0">
                <a:latin typeface="Times New Roman" panose="02020603050405020304" pitchFamily="18" charset="0"/>
                <a:cs typeface="Times New Roman" panose="02020603050405020304" pitchFamily="18" charset="0"/>
                <a:sym typeface="Wingdings" panose="05000000000000000000" pitchFamily="2" charset="2"/>
              </a:rPr>
              <a:t>Nota traustar greiðsluleiðir s.s. </a:t>
            </a:r>
            <a:r>
              <a:rPr lang="is-IS" dirty="0" err="1">
                <a:latin typeface="Times New Roman" panose="02020603050405020304" pitchFamily="18" charset="0"/>
                <a:cs typeface="Times New Roman" panose="02020603050405020304" pitchFamily="18" charset="0"/>
                <a:sym typeface="Wingdings" panose="05000000000000000000" pitchFamily="2" charset="2"/>
              </a:rPr>
              <a:t>Paypal</a:t>
            </a:r>
            <a:endParaRPr lang="is-IS" dirty="0">
              <a:latin typeface="Times New Roman" panose="02020603050405020304" pitchFamily="18" charset="0"/>
              <a:cs typeface="Times New Roman" panose="02020603050405020304" pitchFamily="18" charset="0"/>
              <a:sym typeface="Wingdings" panose="05000000000000000000" pitchFamily="2" charset="2"/>
            </a:endParaRPr>
          </a:p>
          <a:p>
            <a:r>
              <a:rPr lang="is-IS" dirty="0"/>
              <a:t>Örugg notkun samfélagsmiðla</a:t>
            </a:r>
          </a:p>
          <a:p>
            <a:r>
              <a:rPr lang="is-IS" dirty="0"/>
              <a:t>Viðnámsþol</a:t>
            </a:r>
          </a:p>
          <a:p>
            <a:r>
              <a:rPr lang="is-IS" dirty="0"/>
              <a:t>Stuðningur</a:t>
            </a:r>
          </a:p>
          <a:p>
            <a:pPr lvl="1"/>
            <a:r>
              <a:rPr lang="is-IS" dirty="0"/>
              <a:t>Félagslegur (vinir, fjölskylda), stafrænn (hópar á netinu)</a:t>
            </a:r>
          </a:p>
          <a:p>
            <a:r>
              <a:rPr lang="is-IS" dirty="0"/>
              <a:t>Þekking á úrræðum</a:t>
            </a:r>
          </a:p>
          <a:p>
            <a:endParaRPr lang="is-IS" dirty="0"/>
          </a:p>
        </p:txBody>
      </p:sp>
      <p:pic>
        <p:nvPicPr>
          <p:cNvPr id="6" name="Staðgengill efnis 5" descr="Old woman fingers on mouth">
            <a:extLst>
              <a:ext uri="{FF2B5EF4-FFF2-40B4-BE49-F238E27FC236}">
                <a16:creationId xmlns:a16="http://schemas.microsoft.com/office/drawing/2014/main" id="{F52D3FE2-6048-208F-CD2E-88260F0EC8C3}"/>
              </a:ext>
            </a:extLst>
          </p:cNvPr>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8343739" y="501650"/>
            <a:ext cx="1646237" cy="5854700"/>
          </a:xfrm>
        </p:spPr>
      </p:pic>
    </p:spTree>
    <p:extLst>
      <p:ext uri="{BB962C8B-B14F-4D97-AF65-F5344CB8AC3E}">
        <p14:creationId xmlns:p14="http://schemas.microsoft.com/office/powerpoint/2010/main" val="2688499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ill 1">
            <a:extLst>
              <a:ext uri="{FF2B5EF4-FFF2-40B4-BE49-F238E27FC236}">
                <a16:creationId xmlns:a16="http://schemas.microsoft.com/office/drawing/2014/main" id="{5F44DA05-1B13-4E69-9DCD-C5A59F351CA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Vera óhrædd við að leita aðstoðar og ráða!</a:t>
            </a:r>
          </a:p>
        </p:txBody>
      </p:sp>
      <p:pic>
        <p:nvPicPr>
          <p:cNvPr id="5" name="Staðgengill efnis 4" descr="Old woman pointing forward">
            <a:extLst>
              <a:ext uri="{FF2B5EF4-FFF2-40B4-BE49-F238E27FC236}">
                <a16:creationId xmlns:a16="http://schemas.microsoft.com/office/drawing/2014/main" id="{1FDBB200-1084-FF01-5A31-55BF9574B2B5}"/>
              </a:ext>
            </a:extLst>
          </p:cNvPr>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6733716" y="643466"/>
            <a:ext cx="2867900" cy="5568739"/>
          </a:xfrm>
          <a:prstGeom prst="rect">
            <a:avLst/>
          </a:prstGeom>
        </p:spPr>
      </p:pic>
    </p:spTree>
    <p:extLst>
      <p:ext uri="{BB962C8B-B14F-4D97-AF65-F5344CB8AC3E}">
        <p14:creationId xmlns:p14="http://schemas.microsoft.com/office/powerpoint/2010/main" val="162227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0E743E3-35A8-A121-2814-57FF2D204BAA}"/>
              </a:ext>
            </a:extLst>
          </p:cNvPr>
          <p:cNvSpPr>
            <a:spLocks noGrp="1"/>
          </p:cNvSpPr>
          <p:nvPr>
            <p:ph type="title"/>
          </p:nvPr>
        </p:nvSpPr>
        <p:spPr/>
        <p:txBody>
          <a:bodyPr/>
          <a:lstStyle/>
          <a:p>
            <a:r>
              <a:rPr lang="is-IS" dirty="0"/>
              <a:t>Frekari ráð og upplýsingar</a:t>
            </a:r>
          </a:p>
        </p:txBody>
      </p:sp>
      <p:sp>
        <p:nvSpPr>
          <p:cNvPr id="3" name="Staðgengill efnis 2">
            <a:extLst>
              <a:ext uri="{FF2B5EF4-FFF2-40B4-BE49-F238E27FC236}">
                <a16:creationId xmlns:a16="http://schemas.microsoft.com/office/drawing/2014/main" id="{19E920FF-8E44-0BC8-63C1-551F9F957D95}"/>
              </a:ext>
            </a:extLst>
          </p:cNvPr>
          <p:cNvSpPr>
            <a:spLocks noGrp="1"/>
          </p:cNvSpPr>
          <p:nvPr>
            <p:ph sz="half" idx="13"/>
          </p:nvPr>
        </p:nvSpPr>
        <p:spPr/>
        <p:txBody>
          <a:bodyPr>
            <a:normAutofit/>
          </a:bodyPr>
          <a:lstStyle/>
          <a:p>
            <a:r>
              <a:rPr lang="is-IS" dirty="0"/>
              <a:t>Almennt netöryggi </a:t>
            </a:r>
          </a:p>
          <a:p>
            <a:pPr lvl="1"/>
            <a:r>
              <a:rPr lang="is-IS" dirty="0">
                <a:hlinkClick r:id="rId2"/>
              </a:rPr>
              <a:t>112.is/</a:t>
            </a:r>
            <a:r>
              <a:rPr lang="is-IS" dirty="0" err="1">
                <a:hlinkClick r:id="rId2"/>
              </a:rPr>
              <a:t>netoryggi</a:t>
            </a:r>
            <a:endParaRPr lang="is-IS" dirty="0"/>
          </a:p>
          <a:p>
            <a:pPr>
              <a:lnSpc>
                <a:spcPct val="120000"/>
              </a:lnSpc>
              <a:spcBef>
                <a:spcPts val="0"/>
              </a:spcBef>
              <a:spcAft>
                <a:spcPts val="1200"/>
              </a:spcAft>
            </a:pPr>
            <a:r>
              <a:rPr lang="is-IS" sz="2800" dirty="0">
                <a:latin typeface="Times New Roman" panose="02020603050405020304" pitchFamily="18" charset="0"/>
                <a:cs typeface="Times New Roman" panose="02020603050405020304" pitchFamily="18" charset="0"/>
                <a:hlinkClick r:id="rId3"/>
              </a:rPr>
              <a:t>https://cert.is/</a:t>
            </a:r>
            <a:endParaRPr lang="is-IS" sz="28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r>
              <a:rPr lang="is-IS" sz="2800" dirty="0">
                <a:latin typeface="Times New Roman" panose="02020603050405020304" pitchFamily="18" charset="0"/>
                <a:cs typeface="Times New Roman" panose="02020603050405020304" pitchFamily="18" charset="0"/>
                <a:hlinkClick r:id="rId4"/>
              </a:rPr>
              <a:t>https://ns.is/malaflokkar/netsvik-god-rad/</a:t>
            </a:r>
            <a:r>
              <a:rPr lang="is-IS" sz="2800" dirty="0">
                <a:latin typeface="Times New Roman" panose="02020603050405020304" pitchFamily="18" charset="0"/>
                <a:cs typeface="Times New Roman" panose="02020603050405020304" pitchFamily="18" charset="0"/>
              </a:rPr>
              <a:t> </a:t>
            </a:r>
          </a:p>
          <a:p>
            <a:pPr>
              <a:lnSpc>
                <a:spcPct val="120000"/>
              </a:lnSpc>
              <a:spcBef>
                <a:spcPts val="0"/>
              </a:spcBef>
              <a:spcAft>
                <a:spcPts val="1200"/>
              </a:spcAft>
            </a:pPr>
            <a:r>
              <a:rPr lang="is-IS" sz="2800" dirty="0">
                <a:latin typeface="Times New Roman" panose="02020603050405020304" pitchFamily="18" charset="0"/>
                <a:cs typeface="Times New Roman" panose="02020603050405020304" pitchFamily="18" charset="0"/>
                <a:hlinkClick r:id="rId5"/>
              </a:rPr>
              <a:t>https://www.youtube.com/watch?v=JS1dafk2vFU</a:t>
            </a:r>
            <a:r>
              <a:rPr lang="is-IS" sz="2800" dirty="0">
                <a:latin typeface="Times New Roman" panose="02020603050405020304" pitchFamily="18" charset="0"/>
                <a:cs typeface="Times New Roman" panose="02020603050405020304" pitchFamily="18" charset="0"/>
              </a:rPr>
              <a:t> </a:t>
            </a:r>
          </a:p>
          <a:p>
            <a:pPr>
              <a:lnSpc>
                <a:spcPct val="120000"/>
              </a:lnSpc>
              <a:spcBef>
                <a:spcPts val="0"/>
              </a:spcBef>
              <a:spcAft>
                <a:spcPts val="1200"/>
              </a:spcAft>
            </a:pPr>
            <a:r>
              <a:rPr lang="is-IS" sz="2800" dirty="0">
                <a:latin typeface="Times New Roman" panose="02020603050405020304" pitchFamily="18" charset="0"/>
                <a:cs typeface="Times New Roman" panose="02020603050405020304" pitchFamily="18" charset="0"/>
                <a:hlinkClick r:id="rId6"/>
              </a:rPr>
              <a:t>Verkefni – Real </a:t>
            </a:r>
            <a:r>
              <a:rPr lang="is-IS" sz="2800" dirty="0" err="1">
                <a:latin typeface="Times New Roman" panose="02020603050405020304" pitchFamily="18" charset="0"/>
                <a:cs typeface="Times New Roman" panose="02020603050405020304" pitchFamily="18" charset="0"/>
                <a:hlinkClick r:id="rId6"/>
              </a:rPr>
              <a:t>or</a:t>
            </a:r>
            <a:r>
              <a:rPr lang="is-IS" sz="2800" dirty="0">
                <a:latin typeface="Times New Roman" panose="02020603050405020304" pitchFamily="18" charset="0"/>
                <a:cs typeface="Times New Roman" panose="02020603050405020304" pitchFamily="18" charset="0"/>
                <a:hlinkClick r:id="rId6"/>
              </a:rPr>
              <a:t> AI</a:t>
            </a:r>
            <a:endParaRPr lang="is-IS" sz="2800" dirty="0">
              <a:latin typeface="Times New Roman" panose="02020603050405020304" pitchFamily="18" charset="0"/>
              <a:cs typeface="Times New Roman" panose="02020603050405020304" pitchFamily="18" charset="0"/>
            </a:endParaRPr>
          </a:p>
          <a:p>
            <a:pPr>
              <a:lnSpc>
                <a:spcPct val="120000"/>
              </a:lnSpc>
              <a:spcBef>
                <a:spcPts val="0"/>
              </a:spcBef>
              <a:spcAft>
                <a:spcPts val="1200"/>
              </a:spcAft>
            </a:pPr>
            <a:r>
              <a:rPr lang="is-IS" sz="2800" dirty="0">
                <a:latin typeface="Times New Roman" panose="02020603050405020304" pitchFamily="18" charset="0"/>
                <a:cs typeface="Times New Roman" panose="02020603050405020304" pitchFamily="18" charset="0"/>
                <a:hlinkClick r:id="rId7"/>
              </a:rPr>
              <a:t>Real </a:t>
            </a:r>
            <a:r>
              <a:rPr lang="is-IS" sz="2800" dirty="0" err="1">
                <a:latin typeface="Times New Roman" panose="02020603050405020304" pitchFamily="18" charset="0"/>
                <a:cs typeface="Times New Roman" panose="02020603050405020304" pitchFamily="18" charset="0"/>
                <a:hlinkClick r:id="rId7"/>
              </a:rPr>
              <a:t>or</a:t>
            </a:r>
            <a:r>
              <a:rPr lang="is-IS" sz="2800" dirty="0">
                <a:latin typeface="Times New Roman" panose="02020603050405020304" pitchFamily="18" charset="0"/>
                <a:cs typeface="Times New Roman" panose="02020603050405020304" pitchFamily="18" charset="0"/>
                <a:hlinkClick r:id="rId7"/>
              </a:rPr>
              <a:t> AI - Lausn</a:t>
            </a:r>
            <a:endParaRPr lang="is-IS" sz="2800" dirty="0">
              <a:latin typeface="Times New Roman" panose="02020603050405020304" pitchFamily="18" charset="0"/>
              <a:cs typeface="Times New Roman" panose="02020603050405020304" pitchFamily="18" charset="0"/>
            </a:endParaRPr>
          </a:p>
          <a:p>
            <a:endParaRPr lang="is-IS" dirty="0"/>
          </a:p>
        </p:txBody>
      </p:sp>
    </p:spTree>
    <p:extLst>
      <p:ext uri="{BB962C8B-B14F-4D97-AF65-F5344CB8AC3E}">
        <p14:creationId xmlns:p14="http://schemas.microsoft.com/office/powerpoint/2010/main" val="3556914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77DE-16C1-41E9-A2CE-FDF989891551}"/>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3700" dirty="0" err="1">
                <a:solidFill>
                  <a:schemeClr val="tx1"/>
                </a:solidFill>
                <a:latin typeface="+mj-lt"/>
                <a:cs typeface="+mj-cs"/>
              </a:rPr>
              <a:t>Hvers</a:t>
            </a:r>
            <a:r>
              <a:rPr lang="en-US" sz="3700" dirty="0">
                <a:solidFill>
                  <a:schemeClr val="tx1"/>
                </a:solidFill>
                <a:latin typeface="+mj-lt"/>
                <a:cs typeface="+mj-cs"/>
              </a:rPr>
              <a:t> </a:t>
            </a:r>
            <a:r>
              <a:rPr lang="en-US" sz="3700" dirty="0" err="1">
                <a:solidFill>
                  <a:schemeClr val="tx1"/>
                </a:solidFill>
                <a:latin typeface="+mj-lt"/>
                <a:cs typeface="+mj-cs"/>
              </a:rPr>
              <a:t>vegna</a:t>
            </a:r>
            <a:r>
              <a:rPr lang="en-US" sz="3700" dirty="0">
                <a:solidFill>
                  <a:schemeClr val="tx1"/>
                </a:solidFill>
                <a:latin typeface="+mj-lt"/>
                <a:cs typeface="+mj-cs"/>
              </a:rPr>
              <a:t> </a:t>
            </a:r>
            <a:r>
              <a:rPr lang="en-US" sz="3700" dirty="0" err="1">
                <a:solidFill>
                  <a:schemeClr val="tx1"/>
                </a:solidFill>
                <a:latin typeface="+mj-lt"/>
                <a:cs typeface="+mj-cs"/>
              </a:rPr>
              <a:t>skiptir</a:t>
            </a:r>
            <a:r>
              <a:rPr lang="en-US" sz="3700" dirty="0">
                <a:solidFill>
                  <a:schemeClr val="tx1"/>
                </a:solidFill>
                <a:latin typeface="+mj-lt"/>
                <a:cs typeface="+mj-cs"/>
              </a:rPr>
              <a:t> </a:t>
            </a:r>
            <a:r>
              <a:rPr lang="en-US" sz="3700" dirty="0" err="1">
                <a:solidFill>
                  <a:schemeClr val="tx1"/>
                </a:solidFill>
                <a:latin typeface="+mj-lt"/>
                <a:cs typeface="+mj-cs"/>
              </a:rPr>
              <a:t>máli</a:t>
            </a:r>
            <a:r>
              <a:rPr lang="en-US" sz="3700" dirty="0">
                <a:solidFill>
                  <a:schemeClr val="tx1"/>
                </a:solidFill>
                <a:latin typeface="+mj-lt"/>
                <a:cs typeface="+mj-cs"/>
              </a:rPr>
              <a:t> </a:t>
            </a:r>
            <a:r>
              <a:rPr lang="en-US" sz="3700" dirty="0" err="1">
                <a:solidFill>
                  <a:schemeClr val="tx1"/>
                </a:solidFill>
                <a:latin typeface="+mj-lt"/>
                <a:cs typeface="+mj-cs"/>
              </a:rPr>
              <a:t>hvað</a:t>
            </a:r>
            <a:r>
              <a:rPr lang="en-US" sz="3700" dirty="0">
                <a:solidFill>
                  <a:schemeClr val="tx1"/>
                </a:solidFill>
                <a:latin typeface="+mj-lt"/>
                <a:cs typeface="+mj-cs"/>
              </a:rPr>
              <a:t> er </a:t>
            </a:r>
            <a:r>
              <a:rPr lang="en-US" sz="3700" dirty="0" err="1">
                <a:solidFill>
                  <a:schemeClr val="tx1"/>
                </a:solidFill>
                <a:latin typeface="+mj-lt"/>
                <a:cs typeface="+mj-cs"/>
              </a:rPr>
              <a:t>hvar</a:t>
            </a:r>
            <a:r>
              <a:rPr lang="en-US" sz="3700" dirty="0">
                <a:solidFill>
                  <a:schemeClr val="tx1"/>
                </a:solidFill>
                <a:latin typeface="+mj-lt"/>
                <a:cs typeface="+mj-cs"/>
              </a:rPr>
              <a:t> og </a:t>
            </a:r>
            <a:r>
              <a:rPr lang="en-US" sz="3700" dirty="0" err="1">
                <a:solidFill>
                  <a:schemeClr val="tx1"/>
                </a:solidFill>
                <a:latin typeface="+mj-lt"/>
                <a:cs typeface="+mj-cs"/>
              </a:rPr>
              <a:t>hvaða</a:t>
            </a:r>
            <a:r>
              <a:rPr lang="en-US" sz="3700" dirty="0">
                <a:solidFill>
                  <a:schemeClr val="tx1"/>
                </a:solidFill>
                <a:latin typeface="+mj-lt"/>
                <a:cs typeface="+mj-cs"/>
              </a:rPr>
              <a:t> </a:t>
            </a:r>
            <a:r>
              <a:rPr lang="en-US" sz="3700" dirty="0" err="1">
                <a:solidFill>
                  <a:schemeClr val="tx1"/>
                </a:solidFill>
                <a:latin typeface="+mj-lt"/>
                <a:cs typeface="+mj-cs"/>
              </a:rPr>
              <a:t>áhrif</a:t>
            </a:r>
            <a:r>
              <a:rPr lang="en-US" sz="3700" dirty="0">
                <a:solidFill>
                  <a:schemeClr val="tx1"/>
                </a:solidFill>
                <a:latin typeface="+mj-lt"/>
                <a:cs typeface="+mj-cs"/>
              </a:rPr>
              <a:t> </a:t>
            </a:r>
            <a:r>
              <a:rPr lang="en-US" sz="3700" dirty="0" err="1">
                <a:solidFill>
                  <a:schemeClr val="tx1"/>
                </a:solidFill>
                <a:latin typeface="+mj-lt"/>
                <a:cs typeface="+mj-cs"/>
              </a:rPr>
              <a:t>hefur</a:t>
            </a:r>
            <a:r>
              <a:rPr lang="en-US" sz="3700" dirty="0">
                <a:solidFill>
                  <a:schemeClr val="tx1"/>
                </a:solidFill>
                <a:latin typeface="+mj-lt"/>
                <a:cs typeface="+mj-cs"/>
              </a:rPr>
              <a:t> </a:t>
            </a:r>
            <a:r>
              <a:rPr lang="en-US" sz="3700" dirty="0" err="1">
                <a:solidFill>
                  <a:schemeClr val="tx1"/>
                </a:solidFill>
                <a:latin typeface="+mj-lt"/>
                <a:cs typeface="+mj-cs"/>
              </a:rPr>
              <a:t>það</a:t>
            </a:r>
            <a:r>
              <a:rPr lang="en-US" sz="3700" dirty="0">
                <a:solidFill>
                  <a:schemeClr val="tx1"/>
                </a:solidFill>
                <a:latin typeface="+mj-lt"/>
                <a:cs typeface="+mj-cs"/>
              </a:rPr>
              <a:t>? </a:t>
            </a:r>
            <a:br>
              <a:rPr lang="en-US" sz="3700" dirty="0">
                <a:solidFill>
                  <a:schemeClr val="tx1"/>
                </a:solidFill>
                <a:latin typeface="+mj-lt"/>
                <a:cs typeface="+mj-cs"/>
              </a:rPr>
            </a:br>
            <a:r>
              <a:rPr lang="en-US" sz="3700" dirty="0" err="1">
                <a:solidFill>
                  <a:schemeClr val="tx1"/>
                </a:solidFill>
                <a:latin typeface="+mj-lt"/>
                <a:cs typeface="+mj-cs"/>
              </a:rPr>
              <a:t>Lögsöguvandinn</a:t>
            </a:r>
            <a:r>
              <a:rPr lang="en-US" sz="3700" dirty="0">
                <a:solidFill>
                  <a:schemeClr val="tx1"/>
                </a:solidFill>
                <a:latin typeface="+mj-lt"/>
                <a:cs typeface="+mj-cs"/>
              </a:rPr>
              <a:t> og net- og </a:t>
            </a:r>
            <a:r>
              <a:rPr lang="en-US" sz="3700" dirty="0" err="1">
                <a:solidFill>
                  <a:schemeClr val="tx1"/>
                </a:solidFill>
                <a:latin typeface="+mj-lt"/>
                <a:cs typeface="+mj-cs"/>
              </a:rPr>
              <a:t>tölvubrot</a:t>
            </a:r>
            <a:endParaRPr lang="en-US" sz="3700" dirty="0">
              <a:solidFill>
                <a:schemeClr val="tx1"/>
              </a:solidFill>
              <a:latin typeface="+mj-lt"/>
              <a:cs typeface="+mj-cs"/>
            </a:endParaRPr>
          </a:p>
        </p:txBody>
      </p:sp>
      <p:sp>
        <p:nvSpPr>
          <p:cNvPr id="3" name="Content Placeholder 2">
            <a:extLst>
              <a:ext uri="{FF2B5EF4-FFF2-40B4-BE49-F238E27FC236}">
                <a16:creationId xmlns:a16="http://schemas.microsoft.com/office/drawing/2014/main" id="{33E71C68-89BC-4BF1-93B2-598F8EAD9248}"/>
              </a:ext>
            </a:extLst>
          </p:cNvPr>
          <p:cNvSpPr>
            <a:spLocks noGrp="1"/>
          </p:cNvSpPr>
          <p:nvPr>
            <p:ph sz="half" idx="13"/>
          </p:nvPr>
        </p:nvSpPr>
        <p:spPr>
          <a:xfrm>
            <a:off x="4965431" y="2438400"/>
            <a:ext cx="6586489" cy="3785419"/>
          </a:xfrm>
        </p:spPr>
        <p:txBody>
          <a:bodyPr vert="horz" lIns="91440" tIns="45720" rIns="91440" bIns="45720" rtlCol="0">
            <a:normAutofit/>
          </a:bodyPr>
          <a:lstStyle/>
          <a:p>
            <a:r>
              <a:rPr lang="en-US" sz="1700">
                <a:solidFill>
                  <a:schemeClr val="tx1"/>
                </a:solidFill>
              </a:rPr>
              <a:t>Megineinkenni á fullveldi </a:t>
            </a:r>
          </a:p>
          <a:p>
            <a:pPr lvl="1" indent="-228600">
              <a:buFont typeface="Arial" panose="020B0604020202020204" pitchFamily="34" charset="0"/>
              <a:buChar char="•"/>
            </a:pPr>
            <a:r>
              <a:rPr lang="en-US" sz="1700">
                <a:solidFill>
                  <a:schemeClr val="tx1"/>
                </a:solidFill>
              </a:rPr>
              <a:t>forræði á ríkisvaldi (framkvæmdavald, dómsvald, löggjafarvald) </a:t>
            </a:r>
            <a:r>
              <a:rPr lang="en-US" sz="1700" b="1">
                <a:solidFill>
                  <a:schemeClr val="tx1"/>
                </a:solidFill>
              </a:rPr>
              <a:t>innan landamæra</a:t>
            </a:r>
            <a:endParaRPr lang="en-US" sz="1700">
              <a:solidFill>
                <a:schemeClr val="tx1"/>
              </a:solidFill>
            </a:endParaRPr>
          </a:p>
          <a:p>
            <a:pPr lvl="1" indent="-228600">
              <a:buFont typeface="Arial" panose="020B0604020202020204" pitchFamily="34" charset="0"/>
              <a:buChar char="•"/>
            </a:pPr>
            <a:r>
              <a:rPr lang="en-US" sz="1700" b="1">
                <a:solidFill>
                  <a:schemeClr val="tx1"/>
                </a:solidFill>
              </a:rPr>
              <a:t>Forræði á alþjóðlegum samskiptum</a:t>
            </a:r>
          </a:p>
          <a:p>
            <a:r>
              <a:rPr lang="en-US" sz="1700">
                <a:solidFill>
                  <a:schemeClr val="tx1"/>
                </a:solidFill>
              </a:rPr>
              <a:t>Valdheimildir lögreglu</a:t>
            </a:r>
          </a:p>
          <a:p>
            <a:pPr lvl="1" indent="-228600">
              <a:buFont typeface="Arial" panose="020B0604020202020204" pitchFamily="34" charset="0"/>
              <a:buChar char="•"/>
            </a:pPr>
            <a:r>
              <a:rPr lang="en-US" sz="1700">
                <a:solidFill>
                  <a:schemeClr val="tx1"/>
                </a:solidFill>
              </a:rPr>
              <a:t>Bundar við landslög</a:t>
            </a:r>
          </a:p>
          <a:p>
            <a:pPr lvl="1" indent="-228600">
              <a:buFont typeface="Arial" panose="020B0604020202020204" pitchFamily="34" charset="0"/>
              <a:buChar char="•"/>
            </a:pPr>
            <a:r>
              <a:rPr lang="en-US" sz="1700">
                <a:solidFill>
                  <a:schemeClr val="tx1"/>
                </a:solidFill>
              </a:rPr>
              <a:t>"Einkaréttur" á </a:t>
            </a:r>
            <a:r>
              <a:rPr lang="en-US" sz="1700" b="1">
                <a:solidFill>
                  <a:schemeClr val="tx1"/>
                </a:solidFill>
              </a:rPr>
              <a:t> valdbeitingu, þvingunum, löggæslu, yfirráðum, löggjöf</a:t>
            </a:r>
            <a:endParaRPr lang="en-US" sz="1700">
              <a:solidFill>
                <a:schemeClr val="tx1"/>
              </a:solidFill>
            </a:endParaRPr>
          </a:p>
          <a:p>
            <a:r>
              <a:rPr lang="en-US" sz="1700">
                <a:solidFill>
                  <a:schemeClr val="tx1"/>
                </a:solidFill>
              </a:rPr>
              <a:t>Alþjóðlegt samstarf</a:t>
            </a:r>
          </a:p>
          <a:p>
            <a:pPr lvl="1" indent="-228600">
              <a:buFont typeface="Arial" panose="020B0604020202020204" pitchFamily="34" charset="0"/>
              <a:buChar char="•"/>
            </a:pPr>
            <a:r>
              <a:rPr lang="en-US" sz="1700">
                <a:solidFill>
                  <a:schemeClr val="tx1"/>
                </a:solidFill>
              </a:rPr>
              <a:t>Ríki, stofnanir, einkaaðilar</a:t>
            </a:r>
          </a:p>
          <a:p>
            <a:r>
              <a:rPr lang="en-US" sz="1700">
                <a:solidFill>
                  <a:schemeClr val="tx1"/>
                </a:solidFill>
              </a:rPr>
              <a:t>Einkaaðilar í lykilhlutverki </a:t>
            </a:r>
          </a:p>
          <a:p>
            <a:pPr lvl="1" indent="-228600">
              <a:buFont typeface="Arial" panose="020B0604020202020204" pitchFamily="34" charset="0"/>
              <a:buChar char="•"/>
            </a:pPr>
            <a:r>
              <a:rPr lang="en-US" sz="1700">
                <a:solidFill>
                  <a:schemeClr val="tx1"/>
                </a:solidFill>
              </a:rPr>
              <a:t>Aðrar tæknibyltingar?</a:t>
            </a:r>
          </a:p>
          <a:p>
            <a:endParaRPr lang="en-US" sz="1700">
              <a:solidFill>
                <a:schemeClr val="tx1"/>
              </a:solidFill>
            </a:endParaRPr>
          </a:p>
        </p:txBody>
      </p:sp>
      <p:pic>
        <p:nvPicPr>
          <p:cNvPr id="5" name="Picture 4" descr="Aerial top view container ship">
            <a:extLst>
              <a:ext uri="{FF2B5EF4-FFF2-40B4-BE49-F238E27FC236}">
                <a16:creationId xmlns:a16="http://schemas.microsoft.com/office/drawing/2014/main" id="{9F8BAEBB-FD91-455A-8963-3FD67E5C2B58}"/>
              </a:ext>
            </a:extLst>
          </p:cNvPr>
          <p:cNvPicPr>
            <a:picLocks noChangeAspect="1"/>
          </p:cNvPicPr>
          <p:nvPr/>
        </p:nvPicPr>
        <p:blipFill>
          <a:blip r:embed="rId2" cstate="print">
            <a:extLst>
              <a:ext uri="{28A0092B-C50C-407E-A947-70E740481C1C}">
                <a14:useLocalDpi xmlns:a14="http://schemas.microsoft.com/office/drawing/2010/main" val="0"/>
              </a:ext>
            </a:extLst>
          </a:blip>
          <a:srcRect l="30989" r="30989"/>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28A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564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1421-CF3D-46F3-8FE0-99C5D60F18DA}"/>
              </a:ext>
            </a:extLst>
          </p:cNvPr>
          <p:cNvSpPr>
            <a:spLocks noGrp="1"/>
          </p:cNvSpPr>
          <p:nvPr>
            <p:ph type="title"/>
          </p:nvPr>
        </p:nvSpPr>
        <p:spPr/>
        <p:txBody>
          <a:bodyPr/>
          <a:lstStyle/>
          <a:p>
            <a:r>
              <a:rPr lang="is-IS" dirty="0"/>
              <a:t>Það þarf að tilkynna</a:t>
            </a:r>
          </a:p>
        </p:txBody>
      </p:sp>
      <p:pic>
        <p:nvPicPr>
          <p:cNvPr id="5" name="Content Placeholder 4">
            <a:extLst>
              <a:ext uri="{FF2B5EF4-FFF2-40B4-BE49-F238E27FC236}">
                <a16:creationId xmlns:a16="http://schemas.microsoft.com/office/drawing/2014/main" id="{5207C024-E6AC-42EF-AA36-1AB4DC0E450E}"/>
              </a:ext>
            </a:extLst>
          </p:cNvPr>
          <p:cNvPicPr>
            <a:picLocks noGrp="1" noChangeAspect="1"/>
          </p:cNvPicPr>
          <p:nvPr>
            <p:ph sz="half" idx="13"/>
          </p:nvPr>
        </p:nvPicPr>
        <p:blipFill>
          <a:blip r:embed="rId2"/>
          <a:stretch>
            <a:fillRect/>
          </a:stretch>
        </p:blipFill>
        <p:spPr>
          <a:xfrm>
            <a:off x="144420" y="2130295"/>
            <a:ext cx="6219825" cy="2914650"/>
          </a:xfrm>
        </p:spPr>
      </p:pic>
      <p:pic>
        <p:nvPicPr>
          <p:cNvPr id="7" name="Picture 6">
            <a:extLst>
              <a:ext uri="{FF2B5EF4-FFF2-40B4-BE49-F238E27FC236}">
                <a16:creationId xmlns:a16="http://schemas.microsoft.com/office/drawing/2014/main" id="{B8A06230-58C1-4EED-A446-3278D55D4D13}"/>
              </a:ext>
            </a:extLst>
          </p:cNvPr>
          <p:cNvPicPr>
            <a:picLocks noChangeAspect="1"/>
          </p:cNvPicPr>
          <p:nvPr/>
        </p:nvPicPr>
        <p:blipFill>
          <a:blip r:embed="rId3"/>
          <a:stretch>
            <a:fillRect/>
          </a:stretch>
        </p:blipFill>
        <p:spPr>
          <a:xfrm>
            <a:off x="6285238" y="1704975"/>
            <a:ext cx="5553075" cy="3448050"/>
          </a:xfrm>
          <a:prstGeom prst="rect">
            <a:avLst/>
          </a:prstGeom>
        </p:spPr>
      </p:pic>
    </p:spTree>
    <p:extLst>
      <p:ext uri="{BB962C8B-B14F-4D97-AF65-F5344CB8AC3E}">
        <p14:creationId xmlns:p14="http://schemas.microsoft.com/office/powerpoint/2010/main" val="357583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Hvað</a:t>
            </a:r>
            <a:r>
              <a:rPr lang="en-GB" dirty="0"/>
              <a:t> á </a:t>
            </a:r>
            <a:r>
              <a:rPr lang="en-GB" dirty="0" err="1"/>
              <a:t>að</a:t>
            </a:r>
            <a:r>
              <a:rPr lang="en-GB" dirty="0"/>
              <a:t> </a:t>
            </a:r>
            <a:r>
              <a:rPr lang="en-GB" dirty="0" err="1"/>
              <a:t>gera</a:t>
            </a:r>
            <a:r>
              <a:rPr lang="en-GB" dirty="0"/>
              <a:t>?</a:t>
            </a:r>
          </a:p>
        </p:txBody>
      </p:sp>
      <p:sp>
        <p:nvSpPr>
          <p:cNvPr id="3" name="Content Placeholder 2"/>
          <p:cNvSpPr>
            <a:spLocks noGrp="1"/>
          </p:cNvSpPr>
          <p:nvPr>
            <p:ph sz="half" idx="13"/>
          </p:nvPr>
        </p:nvSpPr>
        <p:spPr/>
        <p:txBody>
          <a:bodyPr/>
          <a:lstStyle/>
          <a:p>
            <a:r>
              <a:rPr lang="en-GB" dirty="0" err="1"/>
              <a:t>Tilkynna</a:t>
            </a:r>
            <a:r>
              <a:rPr lang="en-GB" dirty="0"/>
              <a:t>!!</a:t>
            </a:r>
          </a:p>
          <a:p>
            <a:endParaRPr lang="en-GB" dirty="0"/>
          </a:p>
          <a:p>
            <a:r>
              <a:rPr lang="en-GB" dirty="0"/>
              <a:t>112.is</a:t>
            </a:r>
          </a:p>
          <a:p>
            <a:r>
              <a:rPr lang="en-GB" dirty="0">
                <a:hlinkClick r:id="rId3"/>
              </a:rPr>
              <a:t>cybercrime@lrh.is</a:t>
            </a:r>
            <a:endParaRPr lang="en-GB" dirty="0"/>
          </a:p>
          <a:p>
            <a:r>
              <a:rPr lang="en-GB" dirty="0" err="1"/>
              <a:t>Hafa</a:t>
            </a:r>
            <a:r>
              <a:rPr lang="en-GB" dirty="0"/>
              <a:t> </a:t>
            </a:r>
            <a:r>
              <a:rPr lang="en-GB" dirty="0" err="1"/>
              <a:t>samband</a:t>
            </a:r>
            <a:r>
              <a:rPr lang="en-GB" dirty="0"/>
              <a:t> </a:t>
            </a:r>
            <a:r>
              <a:rPr lang="en-GB" dirty="0" err="1"/>
              <a:t>við</a:t>
            </a:r>
            <a:r>
              <a:rPr lang="en-GB" dirty="0"/>
              <a:t> </a:t>
            </a:r>
            <a:r>
              <a:rPr lang="en-GB" dirty="0" err="1"/>
              <a:t>bankastofnun</a:t>
            </a:r>
            <a:r>
              <a:rPr lang="en-GB" dirty="0"/>
              <a:t> </a:t>
            </a:r>
          </a:p>
          <a:p>
            <a:endParaRPr lang="en-GB" dirty="0"/>
          </a:p>
        </p:txBody>
      </p:sp>
      <p:pic>
        <p:nvPicPr>
          <p:cNvPr id="5" name="Staðgengill efnis 4" descr="Old woman cheering two hands smiling">
            <a:extLst>
              <a:ext uri="{FF2B5EF4-FFF2-40B4-BE49-F238E27FC236}">
                <a16:creationId xmlns:a16="http://schemas.microsoft.com/office/drawing/2014/main" id="{C104BA5B-83A7-8175-D8DB-5E11DB39D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3797" y="572445"/>
            <a:ext cx="2256281" cy="5571067"/>
          </a:xfrm>
          <a:prstGeom prst="rect">
            <a:avLst/>
          </a:prstGeom>
        </p:spPr>
      </p:pic>
    </p:spTree>
    <p:extLst>
      <p:ext uri="{BB962C8B-B14F-4D97-AF65-F5344CB8AC3E}">
        <p14:creationId xmlns:p14="http://schemas.microsoft.com/office/powerpoint/2010/main" val="218392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40327"/>
            <a:ext cx="7092950" cy="5777346"/>
          </a:xfrm>
        </p:spPr>
        <p:txBody>
          <a:bodyPr>
            <a:normAutofit/>
          </a:bodyPr>
          <a:lstStyle/>
          <a:p>
            <a:pPr>
              <a:defRPr/>
            </a:pPr>
            <a:r>
              <a:rPr lang="en-GB" dirty="0"/>
              <a:t>“</a:t>
            </a:r>
            <a:r>
              <a:rPr lang="en-GB" dirty="0" err="1"/>
              <a:t>Með</a:t>
            </a:r>
            <a:r>
              <a:rPr lang="en-GB" dirty="0"/>
              <a:t> </a:t>
            </a:r>
            <a:r>
              <a:rPr lang="en-GB" dirty="0" err="1"/>
              <a:t>hugtakinu</a:t>
            </a:r>
            <a:r>
              <a:rPr lang="en-GB" dirty="0"/>
              <a:t> „</a:t>
            </a:r>
            <a:r>
              <a:rPr lang="en-GB" dirty="0" err="1"/>
              <a:t>tölvu</a:t>
            </a:r>
            <a:r>
              <a:rPr lang="en-GB" dirty="0"/>
              <a:t>- og </a:t>
            </a:r>
            <a:r>
              <a:rPr lang="en-GB" dirty="0" err="1"/>
              <a:t>netglæpir</a:t>
            </a:r>
            <a:r>
              <a:rPr lang="en-GB" dirty="0"/>
              <a:t>“ er </a:t>
            </a:r>
            <a:r>
              <a:rPr lang="en-GB" dirty="0" err="1"/>
              <a:t>átt</a:t>
            </a:r>
            <a:r>
              <a:rPr lang="en-GB" dirty="0"/>
              <a:t> </a:t>
            </a:r>
            <a:r>
              <a:rPr lang="en-GB" dirty="0" err="1"/>
              <a:t>við</a:t>
            </a:r>
            <a:r>
              <a:rPr lang="en-GB" dirty="0"/>
              <a:t> </a:t>
            </a:r>
            <a:r>
              <a:rPr lang="en-GB" dirty="0" err="1"/>
              <a:t>afbrot</a:t>
            </a:r>
            <a:r>
              <a:rPr lang="en-GB" dirty="0"/>
              <a:t> </a:t>
            </a:r>
            <a:r>
              <a:rPr lang="en-GB" dirty="0" err="1"/>
              <a:t>einstaklinga</a:t>
            </a:r>
            <a:r>
              <a:rPr lang="en-GB" dirty="0"/>
              <a:t> </a:t>
            </a:r>
            <a:r>
              <a:rPr lang="en-GB" dirty="0" err="1"/>
              <a:t>eða</a:t>
            </a:r>
            <a:r>
              <a:rPr lang="en-GB" dirty="0"/>
              <a:t> </a:t>
            </a:r>
            <a:r>
              <a:rPr lang="en-GB" dirty="0" err="1"/>
              <a:t>skipulagða</a:t>
            </a:r>
            <a:r>
              <a:rPr lang="en-GB" dirty="0"/>
              <a:t> </a:t>
            </a:r>
            <a:r>
              <a:rPr lang="en-GB" dirty="0" err="1"/>
              <a:t>brotastarfsemi</a:t>
            </a:r>
            <a:r>
              <a:rPr lang="en-GB" dirty="0"/>
              <a:t> </a:t>
            </a:r>
            <a:r>
              <a:rPr lang="en-GB" dirty="0" err="1"/>
              <a:t>sem</a:t>
            </a:r>
            <a:r>
              <a:rPr lang="en-GB" dirty="0"/>
              <a:t> </a:t>
            </a:r>
            <a:r>
              <a:rPr lang="en-GB" dirty="0" err="1"/>
              <a:t>ýmist</a:t>
            </a:r>
            <a:r>
              <a:rPr lang="en-GB" dirty="0"/>
              <a:t> </a:t>
            </a:r>
            <a:r>
              <a:rPr lang="en-GB" dirty="0" err="1"/>
              <a:t>beinist</a:t>
            </a:r>
            <a:r>
              <a:rPr lang="en-GB" dirty="0"/>
              <a:t> </a:t>
            </a:r>
            <a:r>
              <a:rPr lang="en-GB" dirty="0" err="1"/>
              <a:t>gegn</a:t>
            </a:r>
            <a:r>
              <a:rPr lang="en-GB" dirty="0"/>
              <a:t> </a:t>
            </a:r>
            <a:r>
              <a:rPr lang="en-GB" dirty="0" err="1"/>
              <a:t>stafrænum</a:t>
            </a:r>
            <a:r>
              <a:rPr lang="en-GB" dirty="0"/>
              <a:t> </a:t>
            </a:r>
            <a:r>
              <a:rPr lang="en-GB" dirty="0" err="1"/>
              <a:t>upplýsinga</a:t>
            </a:r>
            <a:r>
              <a:rPr lang="en-GB" dirty="0"/>
              <a:t>- og </a:t>
            </a:r>
            <a:r>
              <a:rPr lang="en-GB" dirty="0" err="1"/>
              <a:t>miðlunarkerfum</a:t>
            </a:r>
            <a:r>
              <a:rPr lang="en-GB" dirty="0"/>
              <a:t> </a:t>
            </a:r>
            <a:r>
              <a:rPr lang="en-GB" dirty="0" err="1"/>
              <a:t>eða</a:t>
            </a:r>
            <a:r>
              <a:rPr lang="en-GB" dirty="0"/>
              <a:t> fer </a:t>
            </a:r>
            <a:r>
              <a:rPr lang="en-GB" dirty="0" err="1"/>
              <a:t>fram</a:t>
            </a:r>
            <a:r>
              <a:rPr lang="en-GB" dirty="0"/>
              <a:t> </a:t>
            </a:r>
            <a:r>
              <a:rPr lang="en-GB" dirty="0" err="1"/>
              <a:t>með</a:t>
            </a:r>
            <a:r>
              <a:rPr lang="en-GB" dirty="0"/>
              <a:t> </a:t>
            </a:r>
            <a:r>
              <a:rPr lang="en-GB" dirty="0" err="1"/>
              <a:t>því</a:t>
            </a:r>
            <a:r>
              <a:rPr lang="en-GB" dirty="0"/>
              <a:t> </a:t>
            </a:r>
            <a:r>
              <a:rPr lang="en-GB" dirty="0" err="1"/>
              <a:t>að</a:t>
            </a:r>
            <a:r>
              <a:rPr lang="en-GB" dirty="0"/>
              <a:t> </a:t>
            </a:r>
            <a:r>
              <a:rPr lang="en-GB" dirty="0" err="1"/>
              <a:t>nýta</a:t>
            </a:r>
            <a:r>
              <a:rPr lang="en-GB" dirty="0"/>
              <a:t> </a:t>
            </a:r>
            <a:r>
              <a:rPr lang="en-GB" dirty="0" err="1"/>
              <a:t>þau</a:t>
            </a:r>
            <a:r>
              <a:rPr lang="en-GB" dirty="0"/>
              <a:t> </a:t>
            </a:r>
            <a:r>
              <a:rPr lang="en-GB" dirty="0" err="1"/>
              <a:t>sömu</a:t>
            </a:r>
            <a:r>
              <a:rPr lang="en-GB" dirty="0"/>
              <a:t> </a:t>
            </a:r>
            <a:r>
              <a:rPr lang="en-GB" dirty="0" err="1"/>
              <a:t>kerfi</a:t>
            </a:r>
            <a:r>
              <a:rPr lang="en-GB" dirty="0"/>
              <a:t>” (GRD RLS 2016).</a:t>
            </a:r>
            <a:br>
              <a:rPr lang="en-GB" dirty="0"/>
            </a:br>
            <a:endParaRPr lang="en-GB" dirty="0"/>
          </a:p>
        </p:txBody>
      </p:sp>
    </p:spTree>
    <p:extLst>
      <p:ext uri="{BB962C8B-B14F-4D97-AF65-F5344CB8AC3E}">
        <p14:creationId xmlns:p14="http://schemas.microsoft.com/office/powerpoint/2010/main" val="195630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1DE90D-F502-42BC-AC06-80FC148E28DC}"/>
              </a:ext>
            </a:extLst>
          </p:cNvPr>
          <p:cNvSpPr>
            <a:spLocks noGrp="1"/>
          </p:cNvSpPr>
          <p:nvPr>
            <p:ph type="title"/>
          </p:nvPr>
        </p:nvSpPr>
        <p:spPr/>
        <p:txBody>
          <a:bodyPr/>
          <a:lstStyle/>
          <a:p>
            <a:endParaRPr lang="is-IS"/>
          </a:p>
        </p:txBody>
      </p:sp>
      <p:graphicFrame>
        <p:nvGraphicFramePr>
          <p:cNvPr id="4" name="Content Placeholder 3">
            <a:extLst>
              <a:ext uri="{FF2B5EF4-FFF2-40B4-BE49-F238E27FC236}">
                <a16:creationId xmlns:a16="http://schemas.microsoft.com/office/drawing/2014/main" id="{1B89E2DC-7076-4CB9-A0FC-C2F9DA60DE46}"/>
              </a:ext>
            </a:extLst>
          </p:cNvPr>
          <p:cNvGraphicFramePr>
            <a:graphicFrameLocks noGrp="1"/>
          </p:cNvGraphicFramePr>
          <p:nvPr>
            <p:ph sz="half" idx="4294967295"/>
            <p:extLst>
              <p:ext uri="{D42A27DB-BD31-4B8C-83A1-F6EECF244321}">
                <p14:modId xmlns:p14="http://schemas.microsoft.com/office/powerpoint/2010/main" val="2056436657"/>
              </p:ext>
            </p:extLst>
          </p:nvPr>
        </p:nvGraphicFramePr>
        <p:xfrm>
          <a:off x="0" y="1866900"/>
          <a:ext cx="8559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5900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F4C-3441-4466-9A59-4A9E3312F57F}"/>
              </a:ext>
            </a:extLst>
          </p:cNvPr>
          <p:cNvSpPr>
            <a:spLocks noGrp="1"/>
          </p:cNvSpPr>
          <p:nvPr>
            <p:ph type="title"/>
          </p:nvPr>
        </p:nvSpPr>
        <p:spPr/>
        <p:txBody>
          <a:bodyPr/>
          <a:lstStyle/>
          <a:p>
            <a:r>
              <a:rPr lang="is-IS" dirty="0"/>
              <a:t>Flokkar tölvubrota – Búdapest </a:t>
            </a:r>
          </a:p>
        </p:txBody>
      </p:sp>
      <p:sp>
        <p:nvSpPr>
          <p:cNvPr id="3" name="Content Placeholder 2">
            <a:extLst>
              <a:ext uri="{FF2B5EF4-FFF2-40B4-BE49-F238E27FC236}">
                <a16:creationId xmlns:a16="http://schemas.microsoft.com/office/drawing/2014/main" id="{258841C4-7B6D-4DED-8E79-B431FCCF2839}"/>
              </a:ext>
            </a:extLst>
          </p:cNvPr>
          <p:cNvSpPr>
            <a:spLocks noGrp="1"/>
          </p:cNvSpPr>
          <p:nvPr>
            <p:ph sz="half" idx="13"/>
          </p:nvPr>
        </p:nvSpPr>
        <p:spPr>
          <a:xfrm>
            <a:off x="838200" y="1457739"/>
            <a:ext cx="8559800" cy="5400261"/>
          </a:xfrm>
        </p:spPr>
        <p:txBody>
          <a:bodyPr>
            <a:normAutofit fontScale="70000" lnSpcReduction="20000"/>
          </a:bodyPr>
          <a:lstStyle/>
          <a:p>
            <a:r>
              <a:rPr lang="is-IS" dirty="0"/>
              <a:t>Stuldur á persónuauðkennum</a:t>
            </a:r>
          </a:p>
          <a:p>
            <a:pPr lvl="1"/>
            <a:r>
              <a:rPr lang="is-IS" dirty="0"/>
              <a:t>Ólöglegur aðgangur (2. gr)</a:t>
            </a:r>
          </a:p>
          <a:p>
            <a:r>
              <a:rPr lang="is-IS" dirty="0"/>
              <a:t>Fjársvik og tilraunir til blekkinga í hagnaðarskyni</a:t>
            </a:r>
          </a:p>
          <a:p>
            <a:pPr lvl="1"/>
            <a:r>
              <a:rPr lang="is-IS" dirty="0"/>
              <a:t>Fölsun tengd tölvum (7. gr), svik tengd tölvum (8. gr). </a:t>
            </a:r>
          </a:p>
          <a:p>
            <a:r>
              <a:rPr lang="is-IS" dirty="0"/>
              <a:t>Ofbeldi gegn börnum á internetinu</a:t>
            </a:r>
          </a:p>
          <a:p>
            <a:pPr lvl="1"/>
            <a:r>
              <a:rPr lang="is-IS" dirty="0"/>
              <a:t>Brot gegn börnum (9. gr)</a:t>
            </a:r>
          </a:p>
          <a:p>
            <a:pPr lvl="1"/>
            <a:r>
              <a:rPr lang="is-IS" dirty="0"/>
              <a:t>18 ára, en ríkjum heimild að miða við undir 16 ára</a:t>
            </a:r>
          </a:p>
          <a:p>
            <a:r>
              <a:rPr lang="is-IS" dirty="0"/>
              <a:t>Tölvuinnbrot</a:t>
            </a:r>
          </a:p>
          <a:p>
            <a:pPr lvl="1"/>
            <a:r>
              <a:rPr lang="is-IS" dirty="0"/>
              <a:t>„Hakkarar“, aðgerðarhópar, </a:t>
            </a:r>
            <a:r>
              <a:rPr lang="is-IS" dirty="0" err="1"/>
              <a:t>dulkóðun</a:t>
            </a:r>
            <a:r>
              <a:rPr lang="is-IS" dirty="0"/>
              <a:t> á gögnum </a:t>
            </a:r>
          </a:p>
          <a:p>
            <a:pPr lvl="1"/>
            <a:r>
              <a:rPr lang="is-IS" dirty="0"/>
              <a:t>Gagnaröskun (4. gr), kerfisröskun (5. gr) </a:t>
            </a:r>
          </a:p>
          <a:p>
            <a:r>
              <a:rPr lang="is-IS" dirty="0"/>
              <a:t>Tölvuárásir</a:t>
            </a:r>
          </a:p>
          <a:p>
            <a:pPr lvl="1"/>
            <a:r>
              <a:rPr lang="is-IS" dirty="0"/>
              <a:t>Dreifðar netárásir/neitun á þjónustu, ruslpóstur, skemmdarverk á gögnum eða kerfum</a:t>
            </a:r>
          </a:p>
          <a:p>
            <a:pPr lvl="1"/>
            <a:r>
              <a:rPr lang="is-IS" dirty="0"/>
              <a:t>Gagnaröskun (4. gr), kerfisröskun (5. gr), misnotkun búnaðar (6. gr). </a:t>
            </a:r>
          </a:p>
          <a:p>
            <a:r>
              <a:rPr lang="is-IS" dirty="0"/>
              <a:t>Njósnir og/eða stuldur á hugverkaréttindum</a:t>
            </a:r>
          </a:p>
          <a:p>
            <a:pPr lvl="1"/>
            <a:r>
              <a:rPr lang="is-IS" dirty="0"/>
              <a:t>Ólöglegur aðgangur, ólögleg hlerun og afbrot tengd höfundarrétti og skyldum réttindum (10. gr) </a:t>
            </a:r>
          </a:p>
          <a:p>
            <a:r>
              <a:rPr lang="is-IS" dirty="0"/>
              <a:t>Árásir á samfélagsminni og mikilvægustu stofnanir með spilliforritum/vírusum</a:t>
            </a:r>
          </a:p>
          <a:p>
            <a:pPr lvl="1"/>
            <a:r>
              <a:rPr lang="is-IS" dirty="0"/>
              <a:t>Gagnaröskun (4. gr), kerfisröskun (5. gr), misnotkun búnaðar (6. gr). </a:t>
            </a:r>
          </a:p>
        </p:txBody>
      </p:sp>
    </p:spTree>
    <p:extLst>
      <p:ext uri="{BB962C8B-B14F-4D97-AF65-F5344CB8AC3E}">
        <p14:creationId xmlns:p14="http://schemas.microsoft.com/office/powerpoint/2010/main" val="256612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FA2453-6863-4BD3-AADC-F37A6EE4D832}"/>
              </a:ext>
            </a:extLst>
          </p:cNvPr>
          <p:cNvPicPr>
            <a:picLocks noGrp="1" noChangeAspect="1"/>
          </p:cNvPicPr>
          <p:nvPr>
            <p:ph sz="half" idx="13"/>
          </p:nvPr>
        </p:nvPicPr>
        <p:blipFill>
          <a:blip r:embed="rId2"/>
          <a:stretch>
            <a:fillRect/>
          </a:stretch>
        </p:blipFill>
        <p:spPr>
          <a:xfrm>
            <a:off x="643467" y="961728"/>
            <a:ext cx="10905066" cy="4934543"/>
          </a:xfrm>
          <a:prstGeom prst="rect">
            <a:avLst/>
          </a:prstGeom>
        </p:spPr>
      </p:pic>
      <p:pic>
        <p:nvPicPr>
          <p:cNvPr id="7" name="Picture 6">
            <a:extLst>
              <a:ext uri="{FF2B5EF4-FFF2-40B4-BE49-F238E27FC236}">
                <a16:creationId xmlns:a16="http://schemas.microsoft.com/office/drawing/2014/main" id="{5BE04351-9DD0-441D-BEBB-6A5E3AE8771F}"/>
              </a:ext>
            </a:extLst>
          </p:cNvPr>
          <p:cNvPicPr>
            <a:picLocks noChangeAspect="1"/>
          </p:cNvPicPr>
          <p:nvPr/>
        </p:nvPicPr>
        <p:blipFill>
          <a:blip r:embed="rId3"/>
          <a:stretch>
            <a:fillRect/>
          </a:stretch>
        </p:blipFill>
        <p:spPr>
          <a:xfrm>
            <a:off x="3486150" y="382555"/>
            <a:ext cx="5219700" cy="469163"/>
          </a:xfrm>
          <a:prstGeom prst="rect">
            <a:avLst/>
          </a:prstGeom>
        </p:spPr>
      </p:pic>
    </p:spTree>
    <p:extLst>
      <p:ext uri="{BB962C8B-B14F-4D97-AF65-F5344CB8AC3E}">
        <p14:creationId xmlns:p14="http://schemas.microsoft.com/office/powerpoint/2010/main" val="1810465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FA2453-6863-4BD3-AADC-F37A6EE4D832}"/>
              </a:ext>
            </a:extLst>
          </p:cNvPr>
          <p:cNvPicPr>
            <a:picLocks noGrp="1" noChangeAspect="1"/>
          </p:cNvPicPr>
          <p:nvPr>
            <p:ph sz="half" idx="13"/>
          </p:nvPr>
        </p:nvPicPr>
        <p:blipFill>
          <a:blip r:embed="rId2"/>
          <a:stretch>
            <a:fillRect/>
          </a:stretch>
        </p:blipFill>
        <p:spPr>
          <a:xfrm>
            <a:off x="643467" y="961728"/>
            <a:ext cx="10905066" cy="4934543"/>
          </a:xfrm>
          <a:prstGeom prst="rect">
            <a:avLst/>
          </a:prstGeom>
        </p:spPr>
      </p:pic>
      <p:pic>
        <p:nvPicPr>
          <p:cNvPr id="7" name="Picture 6">
            <a:extLst>
              <a:ext uri="{FF2B5EF4-FFF2-40B4-BE49-F238E27FC236}">
                <a16:creationId xmlns:a16="http://schemas.microsoft.com/office/drawing/2014/main" id="{5BE04351-9DD0-441D-BEBB-6A5E3AE8771F}"/>
              </a:ext>
            </a:extLst>
          </p:cNvPr>
          <p:cNvPicPr>
            <a:picLocks noChangeAspect="1"/>
          </p:cNvPicPr>
          <p:nvPr/>
        </p:nvPicPr>
        <p:blipFill>
          <a:blip r:embed="rId3"/>
          <a:stretch>
            <a:fillRect/>
          </a:stretch>
        </p:blipFill>
        <p:spPr>
          <a:xfrm>
            <a:off x="3486150" y="382555"/>
            <a:ext cx="5219700" cy="46916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Handskrift 3">
                <a:extLst>
                  <a:ext uri="{FF2B5EF4-FFF2-40B4-BE49-F238E27FC236}">
                    <a16:creationId xmlns:a16="http://schemas.microsoft.com/office/drawing/2014/main" id="{EFAF65E2-E4FD-49CC-739B-AE163CBFD673}"/>
                  </a:ext>
                </a:extLst>
              </p14:cNvPr>
              <p14:cNvContentPartPr/>
              <p14:nvPr/>
            </p14:nvContentPartPr>
            <p14:xfrm>
              <a:off x="1197374" y="2101470"/>
              <a:ext cx="3118680" cy="757800"/>
            </p14:xfrm>
          </p:contentPart>
        </mc:Choice>
        <mc:Fallback xmlns="">
          <p:pic>
            <p:nvPicPr>
              <p:cNvPr id="4" name="Handskrift 3">
                <a:extLst>
                  <a:ext uri="{FF2B5EF4-FFF2-40B4-BE49-F238E27FC236}">
                    <a16:creationId xmlns:a16="http://schemas.microsoft.com/office/drawing/2014/main" id="{EFAF65E2-E4FD-49CC-739B-AE163CBFD673}"/>
                  </a:ext>
                </a:extLst>
              </p:cNvPr>
              <p:cNvPicPr/>
              <p:nvPr/>
            </p:nvPicPr>
            <p:blipFill>
              <a:blip r:embed="rId5"/>
              <a:stretch>
                <a:fillRect/>
              </a:stretch>
            </p:blipFill>
            <p:spPr>
              <a:xfrm>
                <a:off x="1191254" y="2095350"/>
                <a:ext cx="3130920" cy="770040"/>
              </a:xfrm>
              <a:prstGeom prst="rect">
                <a:avLst/>
              </a:prstGeom>
            </p:spPr>
          </p:pic>
        </mc:Fallback>
      </mc:AlternateContent>
    </p:spTree>
    <p:extLst>
      <p:ext uri="{BB962C8B-B14F-4D97-AF65-F5344CB8AC3E}">
        <p14:creationId xmlns:p14="http://schemas.microsoft.com/office/powerpoint/2010/main" val="341933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2189CB-55B8-4D67-A5A4-3AEC510BB109}"/>
              </a:ext>
            </a:extLst>
          </p:cNvPr>
          <p:cNvSpPr>
            <a:spLocks noGrp="1"/>
          </p:cNvSpPr>
          <p:nvPr>
            <p:ph type="title"/>
          </p:nvPr>
        </p:nvSpPr>
        <p:spPr/>
        <p:txBody>
          <a:bodyPr/>
          <a:lstStyle/>
          <a:p>
            <a:r>
              <a:rPr lang="is-IS" dirty="0"/>
              <a:t>Einkenni netbrota</a:t>
            </a:r>
          </a:p>
        </p:txBody>
      </p:sp>
      <p:pic>
        <p:nvPicPr>
          <p:cNvPr id="5" name="Content Placeholder 4">
            <a:extLst>
              <a:ext uri="{FF2B5EF4-FFF2-40B4-BE49-F238E27FC236}">
                <a16:creationId xmlns:a16="http://schemas.microsoft.com/office/drawing/2014/main" id="{A0542960-9DD6-42A3-ACE6-61A06144AEBA}"/>
              </a:ext>
            </a:extLst>
          </p:cNvPr>
          <p:cNvPicPr>
            <a:picLocks noGrp="1" noChangeAspect="1"/>
          </p:cNvPicPr>
          <p:nvPr>
            <p:ph sz="half" idx="13"/>
          </p:nvPr>
        </p:nvPicPr>
        <p:blipFill>
          <a:blip r:embed="rId3"/>
          <a:stretch>
            <a:fillRect/>
          </a:stretch>
        </p:blipFill>
        <p:spPr>
          <a:xfrm>
            <a:off x="728870" y="1834449"/>
            <a:ext cx="9303026" cy="4680138"/>
          </a:xfrm>
          <a:prstGeom prst="rect">
            <a:avLst/>
          </a:prstGeom>
        </p:spPr>
      </p:pic>
    </p:spTree>
    <p:extLst>
      <p:ext uri="{BB962C8B-B14F-4D97-AF65-F5344CB8AC3E}">
        <p14:creationId xmlns:p14="http://schemas.microsoft.com/office/powerpoint/2010/main" val="1682450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2158</Words>
  <Application>Microsoft Office PowerPoint</Application>
  <PresentationFormat>Widescreen</PresentationFormat>
  <Paragraphs>245</Paragraphs>
  <Slides>37</Slides>
  <Notes>8</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-apple-system</vt:lpstr>
      <vt:lpstr>Aptos</vt:lpstr>
      <vt:lpstr>Arial</vt:lpstr>
      <vt:lpstr>Arial Narrow</vt:lpstr>
      <vt:lpstr>Calibri</vt:lpstr>
      <vt:lpstr>Calibri Light</vt:lpstr>
      <vt:lpstr>Times New Roman</vt:lpstr>
      <vt:lpstr>Office Theme</vt:lpstr>
      <vt:lpstr>Stafræn brot </vt:lpstr>
      <vt:lpstr>Í dag: Net- og tölvubrot Mikilvægi öryggismenningar Úrræði og viðbrögð  </vt:lpstr>
      <vt:lpstr>Net- og tölvubrot</vt:lpstr>
      <vt:lpstr>“Með hugtakinu „tölvu- og netglæpir“ er átt við afbrot einstaklinga eða skipulagða brotastarfsemi sem ýmist beinist gegn stafrænum upplýsinga- og miðlunarkerfum eða fer fram með því að nýta þau sömu kerfi” (GRD RLS 2016). </vt:lpstr>
      <vt:lpstr>PowerPoint Presentation</vt:lpstr>
      <vt:lpstr>Flokkar tölvubrota – Búdapest </vt:lpstr>
      <vt:lpstr>PowerPoint Presentation</vt:lpstr>
      <vt:lpstr>PowerPoint Presentation</vt:lpstr>
      <vt:lpstr>Einkenni netbrota</vt:lpstr>
      <vt:lpstr>Áhrif netsins og stafrænnar tækni á afbrot (Wall, 2017)</vt:lpstr>
      <vt:lpstr>Umfang</vt:lpstr>
      <vt:lpstr>Þolendakönnun </vt:lpstr>
      <vt:lpstr>Þolendakönnun</vt:lpstr>
      <vt:lpstr>PowerPoint Presentation</vt:lpstr>
      <vt:lpstr>Fjártjón í gögnum lögreglu</vt:lpstr>
      <vt:lpstr>PowerPoint Presentation</vt:lpstr>
      <vt:lpstr>Hver lendir eiginlega í svona?</vt:lpstr>
      <vt:lpstr>PowerPoint Presentation</vt:lpstr>
      <vt:lpstr>Miklar áskoranir</vt:lpstr>
      <vt:lpstr>Hvernig er hægt að svindla á okkur á netinu?</vt:lpstr>
      <vt:lpstr>Fjárfestingasvik</vt:lpstr>
      <vt:lpstr>Dæmi um fjárfestingasvik</vt:lpstr>
      <vt:lpstr>Dæmi um fjárfestingasvik</vt:lpstr>
      <vt:lpstr>PowerPoint Presentation</vt:lpstr>
      <vt:lpstr>PowerPoint Presentation</vt:lpstr>
      <vt:lpstr>Dæmi</vt:lpstr>
      <vt:lpstr>Víxlverkun tækniþróunar og fjármunabrota (IOCTA 2019)</vt:lpstr>
      <vt:lpstr>Brotamenn (Walden, 2020)</vt:lpstr>
      <vt:lpstr>Úrræði og viðbrögð</vt:lpstr>
      <vt:lpstr>Netöryggisáætlun 2022-2027</vt:lpstr>
      <vt:lpstr>Fjórar aðgerðir: Styrkja tæknilega getu lögreglunnar til þess að rannsaka barnaníð á netinu   Öryggi barna á netinu   Endurmat á skipulagi lögreglunnar til að takast á við netbrot   Auka fræðslu innan réttarvörslukerfisins um netglæpi </vt:lpstr>
      <vt:lpstr>Hæfileg tortryggni</vt:lpstr>
      <vt:lpstr>Vera óhrædd við að leita aðstoðar og ráða!</vt:lpstr>
      <vt:lpstr>Frekari ráð og upplýsingar</vt:lpstr>
      <vt:lpstr>Hvers vegna skiptir máli hvað er hvar og hvaða áhrif hefur það?  Lögsöguvandinn og net- og tölvubrot</vt:lpstr>
      <vt:lpstr>Það þarf að tilkynna</vt:lpstr>
      <vt:lpstr>Hvað á að gera?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Stafrænt ofbeldi</dc:title>
  <dc:creator>Maria</dc:creator>
  <cp:lastModifiedBy>Hilton Conference Computers</cp:lastModifiedBy>
  <cp:revision>17</cp:revision>
  <dcterms:created xsi:type="dcterms:W3CDTF">2022-03-09T10:14:21Z</dcterms:created>
  <dcterms:modified xsi:type="dcterms:W3CDTF">2024-02-28T13:58:42Z</dcterms:modified>
</cp:coreProperties>
</file>