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10"/>
  </p:notesMasterIdLst>
  <p:sldIdLst>
    <p:sldId id="273" r:id="rId2"/>
    <p:sldId id="3494" r:id="rId3"/>
    <p:sldId id="3733" r:id="rId4"/>
    <p:sldId id="274" r:id="rId5"/>
    <p:sldId id="3492" r:id="rId6"/>
    <p:sldId id="3729" r:id="rId7"/>
    <p:sldId id="3734" r:id="rId8"/>
    <p:sldId id="373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479BCD-7139-8C79-4732-4699B2DC68F4}" v="2" dt="2024-03-07T12:08:38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0" autoAdjust="0"/>
    <p:restoredTop sz="72300" autoAdjust="0"/>
  </p:normalViewPr>
  <p:slideViewPr>
    <p:cSldViewPr snapToGrid="0">
      <p:cViewPr varScale="1">
        <p:scale>
          <a:sx n="82" d="100"/>
          <a:sy n="82" d="100"/>
        </p:scale>
        <p:origin x="1488" y="60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186c7bbdf60dca812d1a39a28d38e087c30df1031d9ebc20b873a5cc4e383b0f::" providerId="AD" clId="Web-{53479BCD-7139-8C79-4732-4699B2DC68F4}"/>
    <pc:docChg chg="modSld">
      <pc:chgData name="Guest User" userId="S::urn:spo:anon#186c7bbdf60dca812d1a39a28d38e087c30df1031d9ebc20b873a5cc4e383b0f::" providerId="AD" clId="Web-{53479BCD-7139-8C79-4732-4699B2DC68F4}" dt="2024-03-07T12:08:38.511" v="1" actId="20577"/>
      <pc:docMkLst>
        <pc:docMk/>
      </pc:docMkLst>
      <pc:sldChg chg="modSp">
        <pc:chgData name="Guest User" userId="S::urn:spo:anon#186c7bbdf60dca812d1a39a28d38e087c30df1031d9ebc20b873a5cc4e383b0f::" providerId="AD" clId="Web-{53479BCD-7139-8C79-4732-4699B2DC68F4}" dt="2024-03-07T12:08:38.511" v="1" actId="20577"/>
        <pc:sldMkLst>
          <pc:docMk/>
          <pc:sldMk cId="0" sldId="273"/>
        </pc:sldMkLst>
        <pc:spChg chg="mod">
          <ac:chgData name="Guest User" userId="S::urn:spo:anon#186c7bbdf60dca812d1a39a28d38e087c30df1031d9ebc20b873a5cc4e383b0f::" providerId="AD" clId="Web-{53479BCD-7139-8C79-4732-4699B2DC68F4}" dt="2024-03-07T12:08:38.511" v="1" actId="20577"/>
          <ac:spMkLst>
            <pc:docMk/>
            <pc:sldMk cId="0" sldId="273"/>
            <ac:spMk id="3" creationId="{0481A446-5BCE-4273-17D2-66D167304B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6012E2-1D64-74B9-8ADD-BAC6574A3CF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76D96-3FA8-44F0-52B5-68ACBD7DCF6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2EDEDE4-09EF-47F2-B06D-23343E418078}" type="datetime1">
              <a:rPr lang="en-US"/>
              <a:pPr lvl="0"/>
              <a:t>3/7/2024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7CFAD1-AC79-EDAE-D210-EA0D23B5C4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73254F-B8C1-50FE-90C9-749C1E7D160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2E560-3C47-9561-5302-33210AD9FA7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92974-B135-4264-8B64-DF2DA5268C6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6B78C25-F4E0-4298-8072-1ACA77D369C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6B78C25-F4E0-4298-8072-1ACA77D369CA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4257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6B78C25-F4E0-4298-8072-1ACA77D369CA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573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6B78C25-F4E0-4298-8072-1ACA77D369CA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398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6B78C25-F4E0-4298-8072-1ACA77D369CA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90656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6B78C25-F4E0-4298-8072-1ACA77D369CA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69812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6B78C25-F4E0-4298-8072-1ACA77D369CA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5745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="0" i="0" dirty="0">
              <a:solidFill>
                <a:srgbClr val="242424"/>
              </a:solidFill>
              <a:effectLst/>
              <a:latin typeface="Droid Serif"/>
            </a:endParaRPr>
          </a:p>
          <a:p>
            <a:endParaRPr lang="is-IS" b="0" i="0" dirty="0">
              <a:solidFill>
                <a:srgbClr val="242424"/>
              </a:solidFill>
              <a:effectLst/>
              <a:latin typeface="Droid Serif"/>
            </a:endParaRPr>
          </a:p>
          <a:p>
            <a:endParaRPr lang="is-IS" b="0" i="0" dirty="0">
              <a:solidFill>
                <a:srgbClr val="242424"/>
              </a:solidFill>
              <a:effectLst/>
              <a:latin typeface="Droid Serif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6B78C25-F4E0-4298-8072-1ACA77D369CA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62676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6B78C25-F4E0-4298-8072-1ACA77D369CA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3958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1BF915-48D2-4624-BCF9-0E9E5671C58F}" type="datetime1">
              <a:rPr lang="en-US" smtClean="0"/>
              <a:pPr lvl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lvl="0"/>
            <a:fld id="{8A24D50B-79E8-475D-A106-C416BADE3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787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189309-7D51-4072-9ED3-F777B518B558}" type="datetime1">
              <a:rPr lang="en-US" smtClean="0"/>
              <a:pPr lvl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lvl="0"/>
            <a:fld id="{CABED7EC-C491-45F8-A994-F77271714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7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189309-7D51-4072-9ED3-F777B518B558}" type="datetime1">
              <a:rPr lang="en-US" smtClean="0"/>
              <a:pPr lvl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lvl="0"/>
            <a:fld id="{CABED7EC-C491-45F8-A994-F7727171412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237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189309-7D51-4072-9ED3-F777B518B558}" type="datetime1">
              <a:rPr lang="en-US" smtClean="0"/>
              <a:pPr lvl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/>
            <a:fld id="{CABED7EC-C491-45F8-A994-F77271714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189309-7D51-4072-9ED3-F777B518B558}" type="datetime1">
              <a:rPr lang="en-US" smtClean="0"/>
              <a:pPr lvl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/>
            <a:fld id="{CABED7EC-C491-45F8-A994-F7727171412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97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189309-7D51-4072-9ED3-F777B518B558}" type="datetime1">
              <a:rPr lang="en-US" smtClean="0"/>
              <a:pPr lvl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/>
            <a:fld id="{CABED7EC-C491-45F8-A994-F77271714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48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B12DD54-650D-4BB4-91F0-095C091E55B4}" type="datetime1">
              <a:rPr lang="en-US" smtClean="0"/>
              <a:pPr lvl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A46D71-9AF7-4BF1-AE82-6E252BD89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25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DBDB21-72E4-4D1C-87C7-1FB68FA22EBE}" type="datetime1">
              <a:rPr lang="en-US" smtClean="0"/>
              <a:pPr lvl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F9D979-4105-485E-B1A0-FBA33D5B1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1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A71B333-2B7C-45CA-9E1B-1C921C57095B}" type="datetime1">
              <a:rPr lang="en-US" smtClean="0"/>
              <a:pPr lvl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72802A-9474-45E1-8E0A-3187C03E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6634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FA6A883-AA7A-46C2-9868-913C203F5BF3}" type="datetime1">
              <a:rPr lang="en-US" smtClean="0"/>
              <a:pPr lvl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lvl="0"/>
            <a:fld id="{51A33AE3-3DD4-4EF0-AAAC-5373A0D9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4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EF9E648-4348-4FCB-94D5-E6B2BAF1C7D1}" type="datetime1">
              <a:rPr lang="en-US" smtClean="0"/>
              <a:pPr lvl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lvl="0"/>
            <a:fld id="{1D7FEFB9-4982-43D8-97D9-4422098AE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94492C7-CE2E-4EAB-80B1-5C60A63ADAE4}" type="datetime1">
              <a:rPr lang="en-US" smtClean="0"/>
              <a:pPr lvl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lvl="0"/>
            <a:fld id="{D2B83E95-A29F-490F-BE5A-82197BFC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5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070F62E-B17B-4D2A-9A71-35B6E32D9B8E}" type="datetime1">
              <a:rPr lang="en-US" smtClean="0"/>
              <a:pPr lvl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E000BF-D35A-44D5-AC67-26B8681F1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9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435D5D6-05B6-4B10-A366-429CE1922FCC}" type="datetime1">
              <a:rPr lang="en-US" smtClean="0"/>
              <a:pPr lvl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7B3609-C453-4944-9AE8-6CACEA9D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7719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8D1AC69-324E-4962-9463-FC0434924EE4}" type="datetime1">
              <a:rPr lang="en-US" smtClean="0"/>
              <a:pPr lvl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69B8C1-928E-4CD3-B6AA-11B20230A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6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8B2D2D7-7D28-4397-A681-8C42E45C0E24}" type="datetime1">
              <a:rPr lang="en-US" smtClean="0"/>
              <a:pPr lvl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/>
            <a:fld id="{8251E5C0-F4E7-400D-A66B-0A37E809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9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62189309-7D51-4072-9ED3-F777B518B558}" type="datetime1">
              <a:rPr lang="en-US" smtClean="0"/>
              <a:pPr lvl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lvl="0"/>
            <a:fld id="{CABED7EC-C491-45F8-A994-F77271714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3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bg>
      <p:bgPr>
        <a:solidFill>
          <a:srgbClr val="E1E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D4ECB32A-A67D-253C-6CB5-7B8A650004D0}"/>
              </a:ext>
            </a:extLst>
          </p:cNvPr>
          <p:cNvPicPr>
            <a:picLocks noChangeAspect="1"/>
          </p:cNvPicPr>
          <p:nvPr/>
        </p:nvPicPr>
        <p:blipFill>
          <a:blip>
            <a:alphaModFix amt="35000"/>
          </a:blip>
          <a:srcRect t="290590"/>
          <a:stretch>
            <a:fillRect/>
          </a:stretch>
        </p:blipFill>
        <p:spPr>
          <a:xfrm>
            <a:off x="18" y="119279"/>
            <a:ext cx="12191978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481A446-5BCE-4273-17D2-66D167304BC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89212" y="2133513"/>
            <a:ext cx="8915399" cy="2262781"/>
          </a:xfrm>
        </p:spPr>
        <p:txBody>
          <a:bodyPr>
            <a:normAutofit fontScale="90000"/>
          </a:bodyPr>
          <a:lstStyle/>
          <a:p>
            <a:pPr lvl="0"/>
            <a:r>
              <a:rPr lang="en-US"/>
              <a:t>Lögbókandavottun</a:t>
            </a:r>
            <a:r>
              <a:rPr lang="en-US" dirty="0"/>
              <a:t> </a:t>
            </a:r>
            <a:r>
              <a:rPr lang="en-US" dirty="0" err="1"/>
              <a:t>erfðaskráa</a:t>
            </a:r>
            <a:r>
              <a:rPr lang="en-US" dirty="0"/>
              <a:t> – </a:t>
            </a:r>
            <a:r>
              <a:rPr lang="en-US" dirty="0" err="1"/>
              <a:t>andlegt</a:t>
            </a:r>
            <a:r>
              <a:rPr lang="en-US" dirty="0"/>
              <a:t> </a:t>
            </a:r>
            <a:r>
              <a:rPr lang="en-US" dirty="0" err="1"/>
              <a:t>hæfi</a:t>
            </a:r>
            <a:r>
              <a:rPr lang="en-US" dirty="0"/>
              <a:t> </a:t>
            </a:r>
            <a:r>
              <a:rPr lang="en-US" dirty="0" err="1"/>
              <a:t>arfláta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40CC479-1501-0B9D-BD8A-19EFAFF296A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262626"/>
                </a:solidFill>
              </a:rPr>
              <a:t>Ásdís Halla Arnardóttir – sviðsstjóri hjá </a:t>
            </a:r>
            <a:r>
              <a:rPr lang="en-US" b="1" dirty="0" err="1">
                <a:solidFill>
                  <a:srgbClr val="262626"/>
                </a:solidFill>
              </a:rPr>
              <a:t>Sýslumanninum</a:t>
            </a:r>
            <a:r>
              <a:rPr lang="en-US" b="1" dirty="0">
                <a:solidFill>
                  <a:srgbClr val="262626"/>
                </a:solidFill>
              </a:rPr>
              <a:t> á höfuðborgarsvæðinu </a:t>
            </a:r>
          </a:p>
        </p:txBody>
      </p:sp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174F1CC5-F935-5637-C5FD-E30B402A1FB0}"/>
              </a:ext>
            </a:extLst>
          </p:cNvPr>
          <p:cNvCxnSpPr>
            <a:cxnSpLocks noMove="1" noResize="1"/>
          </p:cNvCxnSpPr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6345" cap="flat">
            <a:solidFill>
              <a:srgbClr val="514949">
                <a:alpha val="90000"/>
              </a:srgbClr>
            </a:solidFill>
            <a:prstDash val="solid"/>
          </a:ln>
        </p:spPr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A36DCBA8-E849-C003-2DD7-2B68E4CCCC0C}"/>
              </a:ext>
            </a:extLst>
          </p:cNvPr>
          <p:cNvSpPr>
            <a:spLocks noMove="1" noResize="1"/>
          </p:cNvSpPr>
          <p:nvPr/>
        </p:nvSpPr>
        <p:spPr>
          <a:xfrm>
            <a:off x="18" y="6334313"/>
            <a:ext cx="12191987" cy="66486"/>
          </a:xfrm>
          <a:prstGeom prst="rect">
            <a:avLst/>
          </a:prstGeom>
          <a:solidFill>
            <a:srgbClr val="ACADA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s-I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976079FD-200D-2772-6792-3D98534DAEA8}"/>
              </a:ext>
            </a:extLst>
          </p:cNvPr>
          <p:cNvSpPr>
            <a:spLocks noMove="1" noResize="1"/>
          </p:cNvSpPr>
          <p:nvPr/>
        </p:nvSpPr>
        <p:spPr>
          <a:xfrm>
            <a:off x="0" y="6400800"/>
            <a:ext cx="12191996" cy="457200"/>
          </a:xfrm>
          <a:prstGeom prst="rect">
            <a:avLst/>
          </a:prstGeom>
          <a:solidFill>
            <a:srgbClr val="82847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s-I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400D96F-87FF-D848-DDB1-370717FA97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t="15730"/>
          <a:stretch>
            <a:fillRect/>
          </a:stretch>
        </p:blipFill>
        <p:spPr>
          <a:xfrm>
            <a:off x="22" y="-18651"/>
            <a:ext cx="12191978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2350135-E29C-21F5-4282-32A2C2A414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7289" y="626332"/>
            <a:ext cx="9787324" cy="1278667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Lögbókandagerðir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826E027-CC89-5504-22B5-27E0A89004B1}"/>
              </a:ext>
            </a:extLst>
          </p:cNvPr>
          <p:cNvSpPr/>
          <p:nvPr/>
        </p:nvSpPr>
        <p:spPr>
          <a:xfrm>
            <a:off x="1209356" y="1632800"/>
            <a:ext cx="9943706" cy="12786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68787"/>
              <a:gd name="f7" fmla="val 749377"/>
              <a:gd name="f8" fmla="val 124899"/>
              <a:gd name="f9" fmla="val 55919"/>
              <a:gd name="f10" fmla="val 5143888"/>
              <a:gd name="f11" fmla="val 5212868"/>
              <a:gd name="f12" fmla="val 624478"/>
              <a:gd name="f13" fmla="val 693458"/>
              <a:gd name="f14" fmla="+- 0 0 -90"/>
              <a:gd name="f15" fmla="*/ f3 1 5268787"/>
              <a:gd name="f16" fmla="*/ f4 1 749377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5268787"/>
              <a:gd name="f25" fmla="*/ f21 1 749377"/>
              <a:gd name="f26" fmla="*/ 0 f22 1"/>
              <a:gd name="f27" fmla="*/ 124899 f21 1"/>
              <a:gd name="f28" fmla="*/ 124899 f22 1"/>
              <a:gd name="f29" fmla="*/ 0 f21 1"/>
              <a:gd name="f30" fmla="*/ 5143888 f22 1"/>
              <a:gd name="f31" fmla="*/ 5268787 f22 1"/>
              <a:gd name="f32" fmla="*/ 624478 f21 1"/>
              <a:gd name="f33" fmla="*/ 749377 f21 1"/>
              <a:gd name="f34" fmla="+- f23 0 f1"/>
              <a:gd name="f35" fmla="*/ f26 1 5268787"/>
              <a:gd name="f36" fmla="*/ f27 1 749377"/>
              <a:gd name="f37" fmla="*/ f28 1 5268787"/>
              <a:gd name="f38" fmla="*/ f29 1 749377"/>
              <a:gd name="f39" fmla="*/ f30 1 5268787"/>
              <a:gd name="f40" fmla="*/ f31 1 5268787"/>
              <a:gd name="f41" fmla="*/ f32 1 749377"/>
              <a:gd name="f42" fmla="*/ f33 1 749377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5268787" h="749377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9DBFBE"/>
          </a:solidFill>
          <a:ln w="15873" cap="flat">
            <a:solidFill>
              <a:srgbClr val="FFFFFF"/>
            </a:solidFill>
            <a:prstDash val="solid"/>
          </a:ln>
        </p:spPr>
        <p:txBody>
          <a:bodyPr vert="horz" wrap="square" lIns="108969" tIns="108969" rIns="108969" bIns="108969" anchor="ctr" anchorCtr="0" compatLnSpc="1">
            <a:noAutofit/>
          </a:bodyPr>
          <a:lstStyle/>
          <a:p>
            <a:pPr marL="0" marR="0" lvl="0" indent="0" algn="l" defTabSz="844548" rtl="0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Lögbókandagerð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er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stjórnsýsluathöfn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  <a:p>
            <a:pPr marL="0" marR="0" lvl="0" indent="0" algn="l" defTabSz="844548" rtl="0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	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Lög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um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lögbókandagerðir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nr. 86/1989</a:t>
            </a:r>
          </a:p>
          <a:p>
            <a:pPr marL="0" marR="0" lvl="0" indent="0" algn="l" defTabSz="844548" rtl="0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	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Stjórnsýslulög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nr. 37/1993</a:t>
            </a:r>
            <a:endParaRPr lang="en-US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FC0BF3F-32AF-04A8-DCFB-8A5F16E4370B}"/>
              </a:ext>
            </a:extLst>
          </p:cNvPr>
          <p:cNvSpPr/>
          <p:nvPr/>
        </p:nvSpPr>
        <p:spPr>
          <a:xfrm>
            <a:off x="1254383" y="3127170"/>
            <a:ext cx="9898679" cy="12786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68787"/>
              <a:gd name="f7" fmla="val 822486"/>
              <a:gd name="f8" fmla="val 137084"/>
              <a:gd name="f9" fmla="val 61375"/>
              <a:gd name="f10" fmla="val 5131703"/>
              <a:gd name="f11" fmla="val 5207412"/>
              <a:gd name="f12" fmla="val 685402"/>
              <a:gd name="f13" fmla="val 761111"/>
              <a:gd name="f14" fmla="+- 0 0 -90"/>
              <a:gd name="f15" fmla="*/ f3 1 5268787"/>
              <a:gd name="f16" fmla="*/ f4 1 822486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5268787"/>
              <a:gd name="f25" fmla="*/ f21 1 822486"/>
              <a:gd name="f26" fmla="*/ 0 f22 1"/>
              <a:gd name="f27" fmla="*/ 137084 f21 1"/>
              <a:gd name="f28" fmla="*/ 137084 f22 1"/>
              <a:gd name="f29" fmla="*/ 0 f21 1"/>
              <a:gd name="f30" fmla="*/ 5131703 f22 1"/>
              <a:gd name="f31" fmla="*/ 5268787 f22 1"/>
              <a:gd name="f32" fmla="*/ 685402 f21 1"/>
              <a:gd name="f33" fmla="*/ 822486 f21 1"/>
              <a:gd name="f34" fmla="+- f23 0 f1"/>
              <a:gd name="f35" fmla="*/ f26 1 5268787"/>
              <a:gd name="f36" fmla="*/ f27 1 822486"/>
              <a:gd name="f37" fmla="*/ f28 1 5268787"/>
              <a:gd name="f38" fmla="*/ f29 1 822486"/>
              <a:gd name="f39" fmla="*/ f30 1 5268787"/>
              <a:gd name="f40" fmla="*/ f31 1 5268787"/>
              <a:gd name="f41" fmla="*/ f32 1 822486"/>
              <a:gd name="f42" fmla="*/ f33 1 822486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5268787" h="822486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9DBFBE"/>
          </a:solidFill>
          <a:ln w="15873" cap="flat">
            <a:solidFill>
              <a:srgbClr val="FFFFFF"/>
            </a:solidFill>
            <a:prstDash val="solid"/>
          </a:ln>
        </p:spPr>
        <p:txBody>
          <a:bodyPr vert="horz" wrap="square" lIns="112544" tIns="112544" rIns="112544" bIns="112544" anchor="ctr" anchorCtr="0" compatLnSpc="1">
            <a:noAutofit/>
          </a:bodyPr>
          <a:lstStyle/>
          <a:p>
            <a:pPr defTabSz="844548">
              <a:lnSpc>
                <a:spcPct val="90000"/>
              </a:lnSpc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s-I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Löglærðir</a:t>
            </a:r>
            <a:r>
              <a:rPr lang="is-I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fulltrúar sýslumanna annast lögbókandagerðir</a:t>
            </a:r>
          </a:p>
          <a:p>
            <a:pPr defTabSz="844548">
              <a:lnSpc>
                <a:spcPct val="90000"/>
              </a:lnSpc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s-IS" sz="2000" dirty="0">
                <a:solidFill>
                  <a:srgbClr val="FFFFFF"/>
                </a:solidFill>
                <a:latin typeface="Calibri"/>
              </a:rPr>
              <a:t>Starfsmenn utanríkisþjónustu Íslands sem veita sendiráðum erlendis forstöðu</a:t>
            </a:r>
          </a:p>
          <a:p>
            <a:pPr defTabSz="844548">
              <a:lnSpc>
                <a:spcPct val="90000"/>
              </a:lnSpc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s-I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Sendiræðis</a:t>
            </a:r>
            <a:r>
              <a:rPr lang="is-IS" sz="2000" dirty="0">
                <a:solidFill>
                  <a:srgbClr val="FFFFFF"/>
                </a:solidFill>
                <a:latin typeface="Calibri"/>
              </a:rPr>
              <a:t>menn</a:t>
            </a:r>
            <a:endParaRPr lang="en-US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5648D52-5AFE-5E40-4F8C-E8DABAACBCB9}"/>
              </a:ext>
            </a:extLst>
          </p:cNvPr>
          <p:cNvSpPr/>
          <p:nvPr/>
        </p:nvSpPr>
        <p:spPr>
          <a:xfrm>
            <a:off x="1254383" y="4621540"/>
            <a:ext cx="9943706" cy="7902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68787"/>
              <a:gd name="f7" fmla="val 720908"/>
              <a:gd name="f8" fmla="val 120154"/>
              <a:gd name="f9" fmla="val 53795"/>
              <a:gd name="f10" fmla="val 5148633"/>
              <a:gd name="f11" fmla="val 5214992"/>
              <a:gd name="f12" fmla="val 600754"/>
              <a:gd name="f13" fmla="val 667113"/>
              <a:gd name="f14" fmla="+- 0 0 -90"/>
              <a:gd name="f15" fmla="*/ f3 1 5268787"/>
              <a:gd name="f16" fmla="*/ f4 1 720908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5268787"/>
              <a:gd name="f25" fmla="*/ f21 1 720908"/>
              <a:gd name="f26" fmla="*/ 0 f22 1"/>
              <a:gd name="f27" fmla="*/ 120154 f21 1"/>
              <a:gd name="f28" fmla="*/ 120154 f22 1"/>
              <a:gd name="f29" fmla="*/ 0 f21 1"/>
              <a:gd name="f30" fmla="*/ 5148633 f22 1"/>
              <a:gd name="f31" fmla="*/ 5268787 f22 1"/>
              <a:gd name="f32" fmla="*/ 600754 f21 1"/>
              <a:gd name="f33" fmla="*/ 720908 f21 1"/>
              <a:gd name="f34" fmla="+- f23 0 f1"/>
              <a:gd name="f35" fmla="*/ f26 1 5268787"/>
              <a:gd name="f36" fmla="*/ f27 1 720908"/>
              <a:gd name="f37" fmla="*/ f28 1 5268787"/>
              <a:gd name="f38" fmla="*/ f29 1 720908"/>
              <a:gd name="f39" fmla="*/ f30 1 5268787"/>
              <a:gd name="f40" fmla="*/ f31 1 5268787"/>
              <a:gd name="f41" fmla="*/ f32 1 720908"/>
              <a:gd name="f42" fmla="*/ f33 1 720908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5268787" h="720908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9DBFBE"/>
          </a:solidFill>
          <a:ln w="15873" cap="flat">
            <a:solidFill>
              <a:srgbClr val="FFFFFF"/>
            </a:solidFill>
            <a:prstDash val="solid"/>
          </a:ln>
        </p:spPr>
        <p:txBody>
          <a:bodyPr vert="horz" wrap="square" lIns="107579" tIns="107579" rIns="107579" bIns="107579" anchor="ctr" anchorCtr="0" compatLnSpc="1">
            <a:noAutofit/>
          </a:bodyPr>
          <a:lstStyle/>
          <a:p>
            <a:pPr marL="0" marR="0" lvl="0" indent="0" algn="l" defTabSz="844548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Lögbókandi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þarf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að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gæta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að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sérstöku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hæfi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sínu</a:t>
            </a:r>
            <a:endParaRPr lang="en-US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BEB4441-0B26-DAD4-CAB8-3625E5CCF9D2}"/>
              </a:ext>
            </a:extLst>
          </p:cNvPr>
          <p:cNvSpPr/>
          <p:nvPr/>
        </p:nvSpPr>
        <p:spPr>
          <a:xfrm>
            <a:off x="1280869" y="5627514"/>
            <a:ext cx="9917220" cy="7902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68787"/>
              <a:gd name="f7" fmla="val 720908"/>
              <a:gd name="f8" fmla="val 120154"/>
              <a:gd name="f9" fmla="val 53795"/>
              <a:gd name="f10" fmla="val 5148633"/>
              <a:gd name="f11" fmla="val 5214992"/>
              <a:gd name="f12" fmla="val 600754"/>
              <a:gd name="f13" fmla="val 667113"/>
              <a:gd name="f14" fmla="+- 0 0 -90"/>
              <a:gd name="f15" fmla="*/ f3 1 5268787"/>
              <a:gd name="f16" fmla="*/ f4 1 720908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5268787"/>
              <a:gd name="f25" fmla="*/ f21 1 720908"/>
              <a:gd name="f26" fmla="*/ 0 f22 1"/>
              <a:gd name="f27" fmla="*/ 120154 f21 1"/>
              <a:gd name="f28" fmla="*/ 120154 f22 1"/>
              <a:gd name="f29" fmla="*/ 0 f21 1"/>
              <a:gd name="f30" fmla="*/ 5148633 f22 1"/>
              <a:gd name="f31" fmla="*/ 5268787 f22 1"/>
              <a:gd name="f32" fmla="*/ 600754 f21 1"/>
              <a:gd name="f33" fmla="*/ 720908 f21 1"/>
              <a:gd name="f34" fmla="+- f23 0 f1"/>
              <a:gd name="f35" fmla="*/ f26 1 5268787"/>
              <a:gd name="f36" fmla="*/ f27 1 720908"/>
              <a:gd name="f37" fmla="*/ f28 1 5268787"/>
              <a:gd name="f38" fmla="*/ f29 1 720908"/>
              <a:gd name="f39" fmla="*/ f30 1 5268787"/>
              <a:gd name="f40" fmla="*/ f31 1 5268787"/>
              <a:gd name="f41" fmla="*/ f32 1 720908"/>
              <a:gd name="f42" fmla="*/ f33 1 720908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5268787" h="720908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9DBFBE"/>
          </a:solidFill>
          <a:ln w="15873" cap="flat">
            <a:solidFill>
              <a:srgbClr val="FFFFFF"/>
            </a:solidFill>
            <a:prstDash val="solid"/>
          </a:ln>
        </p:spPr>
        <p:txBody>
          <a:bodyPr vert="horz" wrap="square" lIns="107579" tIns="107579" rIns="107579" bIns="107579" anchor="ctr" anchorCtr="0" compatLnSpc="1">
            <a:noAutofit/>
          </a:bodyPr>
          <a:lstStyle/>
          <a:p>
            <a:pPr marL="0" marR="0" lvl="0" indent="0" algn="l" defTabSz="844548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Staðfesting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lögbókanda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þarf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að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vera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skýr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og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hafin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yfir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allan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vafa</a:t>
            </a:r>
            <a:endParaRPr lang="en-US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400D96F-87FF-D848-DDB1-370717FA97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t="15730"/>
          <a:stretch>
            <a:fillRect/>
          </a:stretch>
        </p:blipFill>
        <p:spPr>
          <a:xfrm>
            <a:off x="18" y="90620"/>
            <a:ext cx="12191978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2350135-E29C-21F5-4282-32A2C2A414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7289" y="626332"/>
            <a:ext cx="9787324" cy="1278667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Lögbókandagerðir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5648D52-5AFE-5E40-4F8C-E8DABAACBCB9}"/>
              </a:ext>
            </a:extLst>
          </p:cNvPr>
          <p:cNvSpPr/>
          <p:nvPr/>
        </p:nvSpPr>
        <p:spPr>
          <a:xfrm>
            <a:off x="1196102" y="1777754"/>
            <a:ext cx="9991383" cy="8335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68787"/>
              <a:gd name="f7" fmla="val 720908"/>
              <a:gd name="f8" fmla="val 120154"/>
              <a:gd name="f9" fmla="val 53795"/>
              <a:gd name="f10" fmla="val 5148633"/>
              <a:gd name="f11" fmla="val 5214992"/>
              <a:gd name="f12" fmla="val 600754"/>
              <a:gd name="f13" fmla="val 667113"/>
              <a:gd name="f14" fmla="+- 0 0 -90"/>
              <a:gd name="f15" fmla="*/ f3 1 5268787"/>
              <a:gd name="f16" fmla="*/ f4 1 720908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5268787"/>
              <a:gd name="f25" fmla="*/ f21 1 720908"/>
              <a:gd name="f26" fmla="*/ 0 f22 1"/>
              <a:gd name="f27" fmla="*/ 120154 f21 1"/>
              <a:gd name="f28" fmla="*/ 120154 f22 1"/>
              <a:gd name="f29" fmla="*/ 0 f21 1"/>
              <a:gd name="f30" fmla="*/ 5148633 f22 1"/>
              <a:gd name="f31" fmla="*/ 5268787 f22 1"/>
              <a:gd name="f32" fmla="*/ 600754 f21 1"/>
              <a:gd name="f33" fmla="*/ 720908 f21 1"/>
              <a:gd name="f34" fmla="+- f23 0 f1"/>
              <a:gd name="f35" fmla="*/ f26 1 5268787"/>
              <a:gd name="f36" fmla="*/ f27 1 720908"/>
              <a:gd name="f37" fmla="*/ f28 1 5268787"/>
              <a:gd name="f38" fmla="*/ f29 1 720908"/>
              <a:gd name="f39" fmla="*/ f30 1 5268787"/>
              <a:gd name="f40" fmla="*/ f31 1 5268787"/>
              <a:gd name="f41" fmla="*/ f32 1 720908"/>
              <a:gd name="f42" fmla="*/ f33 1 720908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5268787" h="720908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9DBFBE"/>
          </a:solidFill>
          <a:ln w="15873" cap="flat">
            <a:solidFill>
              <a:srgbClr val="FFFFFF"/>
            </a:solidFill>
            <a:prstDash val="solid"/>
          </a:ln>
        </p:spPr>
        <p:txBody>
          <a:bodyPr vert="horz" wrap="square" lIns="107579" tIns="107579" rIns="107579" bIns="107579" anchor="ctr" anchorCtr="0" compatLnSpc="1">
            <a:noAutofit/>
          </a:bodyPr>
          <a:lstStyle/>
          <a:p>
            <a:pPr marL="0" marR="0" lvl="0" indent="0" algn="l" defTabSz="844548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Sá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sem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óskar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lögbókandavottunar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þarf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að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mæta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í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eigin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persónu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og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sanna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á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sér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deili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með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lögformlegum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skilríkjum</a:t>
            </a:r>
            <a:endParaRPr lang="en-US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BEB4441-0B26-DAD4-CAB8-3625E5CCF9D2}"/>
              </a:ext>
            </a:extLst>
          </p:cNvPr>
          <p:cNvSpPr/>
          <p:nvPr/>
        </p:nvSpPr>
        <p:spPr>
          <a:xfrm>
            <a:off x="1206699" y="5175564"/>
            <a:ext cx="9991382" cy="8335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68787"/>
              <a:gd name="f7" fmla="val 720908"/>
              <a:gd name="f8" fmla="val 120154"/>
              <a:gd name="f9" fmla="val 53795"/>
              <a:gd name="f10" fmla="val 5148633"/>
              <a:gd name="f11" fmla="val 5214992"/>
              <a:gd name="f12" fmla="val 600754"/>
              <a:gd name="f13" fmla="val 667113"/>
              <a:gd name="f14" fmla="+- 0 0 -90"/>
              <a:gd name="f15" fmla="*/ f3 1 5268787"/>
              <a:gd name="f16" fmla="*/ f4 1 720908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5268787"/>
              <a:gd name="f25" fmla="*/ f21 1 720908"/>
              <a:gd name="f26" fmla="*/ 0 f22 1"/>
              <a:gd name="f27" fmla="*/ 120154 f21 1"/>
              <a:gd name="f28" fmla="*/ 120154 f22 1"/>
              <a:gd name="f29" fmla="*/ 0 f21 1"/>
              <a:gd name="f30" fmla="*/ 5148633 f22 1"/>
              <a:gd name="f31" fmla="*/ 5268787 f22 1"/>
              <a:gd name="f32" fmla="*/ 600754 f21 1"/>
              <a:gd name="f33" fmla="*/ 720908 f21 1"/>
              <a:gd name="f34" fmla="+- f23 0 f1"/>
              <a:gd name="f35" fmla="*/ f26 1 5268787"/>
              <a:gd name="f36" fmla="*/ f27 1 720908"/>
              <a:gd name="f37" fmla="*/ f28 1 5268787"/>
              <a:gd name="f38" fmla="*/ f29 1 720908"/>
              <a:gd name="f39" fmla="*/ f30 1 5268787"/>
              <a:gd name="f40" fmla="*/ f31 1 5268787"/>
              <a:gd name="f41" fmla="*/ f32 1 720908"/>
              <a:gd name="f42" fmla="*/ f33 1 720908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5268787" h="720908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9DBFBE"/>
          </a:solidFill>
          <a:ln w="15873" cap="flat">
            <a:solidFill>
              <a:srgbClr val="FFFFFF"/>
            </a:solidFill>
            <a:prstDash val="solid"/>
          </a:ln>
        </p:spPr>
        <p:txBody>
          <a:bodyPr vert="horz" wrap="square" lIns="107579" tIns="107579" rIns="107579" bIns="107579" anchor="ctr" anchorCtr="0" compatLnSpc="1">
            <a:noAutofit/>
          </a:bodyPr>
          <a:lstStyle/>
          <a:p>
            <a:pPr marL="0" marR="0" lvl="0" indent="0" algn="l" defTabSz="844548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Lögbókandavottun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er ekki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staðfesting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á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efni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eða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gildi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skjals</a:t>
            </a:r>
            <a:endParaRPr lang="en-US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7DEF32-2462-72E0-302C-437FF564A34D}"/>
              </a:ext>
            </a:extLst>
          </p:cNvPr>
          <p:cNvSpPr/>
          <p:nvPr/>
        </p:nvSpPr>
        <p:spPr>
          <a:xfrm>
            <a:off x="1206698" y="2911664"/>
            <a:ext cx="9991383" cy="8335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68787"/>
              <a:gd name="f7" fmla="val 504635"/>
              <a:gd name="f8" fmla="val 84108"/>
              <a:gd name="f9" fmla="val 37656"/>
              <a:gd name="f10" fmla="val 5184679"/>
              <a:gd name="f11" fmla="val 5231131"/>
              <a:gd name="f12" fmla="val 420527"/>
              <a:gd name="f13" fmla="val 466979"/>
              <a:gd name="f14" fmla="+- 0 0 -90"/>
              <a:gd name="f15" fmla="*/ f3 1 5268787"/>
              <a:gd name="f16" fmla="*/ f4 1 504635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5268787"/>
              <a:gd name="f25" fmla="*/ f21 1 504635"/>
              <a:gd name="f26" fmla="*/ 0 f22 1"/>
              <a:gd name="f27" fmla="*/ 84108 f21 1"/>
              <a:gd name="f28" fmla="*/ 84108 f22 1"/>
              <a:gd name="f29" fmla="*/ 0 f21 1"/>
              <a:gd name="f30" fmla="*/ 5184679 f22 1"/>
              <a:gd name="f31" fmla="*/ 5268787 f22 1"/>
              <a:gd name="f32" fmla="*/ 420527 f21 1"/>
              <a:gd name="f33" fmla="*/ 504635 f21 1"/>
              <a:gd name="f34" fmla="+- f23 0 f1"/>
              <a:gd name="f35" fmla="*/ f26 1 5268787"/>
              <a:gd name="f36" fmla="*/ f27 1 504635"/>
              <a:gd name="f37" fmla="*/ f28 1 5268787"/>
              <a:gd name="f38" fmla="*/ f29 1 504635"/>
              <a:gd name="f39" fmla="*/ f30 1 5268787"/>
              <a:gd name="f40" fmla="*/ f31 1 5268787"/>
              <a:gd name="f41" fmla="*/ f32 1 504635"/>
              <a:gd name="f42" fmla="*/ f33 1 504635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5268787" h="504635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9DBFBE"/>
          </a:solidFill>
          <a:ln w="15873" cap="flat">
            <a:solidFill>
              <a:srgbClr val="FFFFFF"/>
            </a:solidFill>
            <a:prstDash val="solid"/>
          </a:ln>
        </p:spPr>
        <p:txBody>
          <a:bodyPr vert="horz" wrap="square" lIns="97026" tIns="97026" rIns="97026" bIns="97026" anchor="ctr" anchorCtr="0" compatLnSpc="1">
            <a:noAutofit/>
          </a:bodyPr>
          <a:lstStyle/>
          <a:p>
            <a:pPr defTabSz="844548">
              <a:lnSpc>
                <a:spcPct val="90000"/>
              </a:lnSpc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Lögbókandagerðir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eru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varðveittar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hjá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því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sýslumannsembætti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er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lögbókandagerðin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fer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fram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endParaRPr lang="en-US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58E406-F8E3-E3FA-D93A-CBE7194DC1E7}"/>
              </a:ext>
            </a:extLst>
          </p:cNvPr>
          <p:cNvSpPr/>
          <p:nvPr/>
        </p:nvSpPr>
        <p:spPr>
          <a:xfrm>
            <a:off x="1217294" y="4043614"/>
            <a:ext cx="9980787" cy="8335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68787"/>
              <a:gd name="f7" fmla="val 504635"/>
              <a:gd name="f8" fmla="val 84108"/>
              <a:gd name="f9" fmla="val 37656"/>
              <a:gd name="f10" fmla="val 5184679"/>
              <a:gd name="f11" fmla="val 5231131"/>
              <a:gd name="f12" fmla="val 420527"/>
              <a:gd name="f13" fmla="val 466979"/>
              <a:gd name="f14" fmla="+- 0 0 -90"/>
              <a:gd name="f15" fmla="*/ f3 1 5268787"/>
              <a:gd name="f16" fmla="*/ f4 1 504635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5268787"/>
              <a:gd name="f25" fmla="*/ f21 1 504635"/>
              <a:gd name="f26" fmla="*/ 0 f22 1"/>
              <a:gd name="f27" fmla="*/ 84108 f21 1"/>
              <a:gd name="f28" fmla="*/ 84108 f22 1"/>
              <a:gd name="f29" fmla="*/ 0 f21 1"/>
              <a:gd name="f30" fmla="*/ 5184679 f22 1"/>
              <a:gd name="f31" fmla="*/ 5268787 f22 1"/>
              <a:gd name="f32" fmla="*/ 420527 f21 1"/>
              <a:gd name="f33" fmla="*/ 504635 f21 1"/>
              <a:gd name="f34" fmla="+- f23 0 f1"/>
              <a:gd name="f35" fmla="*/ f26 1 5268787"/>
              <a:gd name="f36" fmla="*/ f27 1 504635"/>
              <a:gd name="f37" fmla="*/ f28 1 5268787"/>
              <a:gd name="f38" fmla="*/ f29 1 504635"/>
              <a:gd name="f39" fmla="*/ f30 1 5268787"/>
              <a:gd name="f40" fmla="*/ f31 1 5268787"/>
              <a:gd name="f41" fmla="*/ f32 1 504635"/>
              <a:gd name="f42" fmla="*/ f33 1 504635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5268787" h="504635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9DBFBE"/>
          </a:solidFill>
          <a:ln w="15873" cap="flat">
            <a:solidFill>
              <a:srgbClr val="FFFFFF"/>
            </a:solidFill>
            <a:prstDash val="solid"/>
          </a:ln>
        </p:spPr>
        <p:txBody>
          <a:bodyPr vert="horz" wrap="square" lIns="97026" tIns="97026" rIns="97026" bIns="97026" anchor="ctr" anchorCtr="0" compatLnSpc="1">
            <a:noAutofit/>
          </a:bodyPr>
          <a:lstStyle/>
          <a:p>
            <a:pPr marL="0" marR="0" lvl="0" indent="0" algn="l" defTabSz="844548" rtl="0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Erfðaskrár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geta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verið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vottaðar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af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öðrum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en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lögbókanda</a:t>
            </a:r>
            <a:endParaRPr lang="en-US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83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A5BEDD6-DF64-3F1D-8E39-3D9BE03B1C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t="15730"/>
          <a:stretch>
            <a:fillRect/>
          </a:stretch>
        </p:blipFill>
        <p:spPr>
          <a:xfrm>
            <a:off x="18" y="-119260"/>
            <a:ext cx="12191978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AB8549B-109A-C543-3AA3-11BAE7CE1D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8125" y="610858"/>
            <a:ext cx="8911687" cy="1280890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Vottunartexti</a:t>
            </a:r>
            <a:r>
              <a:rPr lang="en-US" dirty="0"/>
              <a:t> </a:t>
            </a:r>
            <a:r>
              <a:rPr lang="en-US" dirty="0" err="1"/>
              <a:t>lögbókanda</a:t>
            </a:r>
            <a:r>
              <a:rPr lang="en-US" dirty="0"/>
              <a:t> á </a:t>
            </a:r>
            <a:r>
              <a:rPr lang="en-US" dirty="0" err="1"/>
              <a:t>erfðaskrár</a:t>
            </a:r>
            <a:br>
              <a:rPr lang="en-US" dirty="0"/>
            </a:b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8D0D6-9E82-AC5F-5404-70487668F153}"/>
              </a:ext>
            </a:extLst>
          </p:cNvPr>
          <p:cNvSpPr txBox="1"/>
          <p:nvPr/>
        </p:nvSpPr>
        <p:spPr>
          <a:xfrm>
            <a:off x="1219202" y="1414670"/>
            <a:ext cx="10137914" cy="439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endParaRPr lang="is-I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s-I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Ákvæði 42. gr. og 43. gr. erfðalaga nr. 8/1962 kveða á um þau atriði sem geta skal í vottun lögbókanda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s-I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Geta skal þess að arfleifandi hafi mætt til lögbókanda til að votta arfleiðslu sína og hann hafi ritað undir erfðaskrá eða kannast við undirritun sína að lögbókanda viðstöddum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s-I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Koma skal fram að lögbókanda sé kunnugt um að hinn vottfesti </a:t>
            </a:r>
            <a:r>
              <a:rPr lang="is-I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gerningur</a:t>
            </a:r>
            <a:r>
              <a:rPr lang="is-I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sé erfðaskrá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s-I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Þess skal </a:t>
            </a:r>
            <a:r>
              <a:rPr lang="is-I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ennfremur</a:t>
            </a:r>
            <a:r>
              <a:rPr lang="is-I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getið hvort arfleifandi hafi verið svo heill heilsu andlega, að hann hafi verið hæfur til að gera erfðaskrá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s-I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Lögbókanda ber að staðsetja og dagsetja og tímasetja hvenær arfleifandi hafi ritað undir erfðaskrá eða </a:t>
            </a:r>
            <a:r>
              <a:rPr lang="is-I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kennst</a:t>
            </a:r>
            <a:r>
              <a:rPr lang="is-I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við efni hennar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isting road thorugh hills and a valley at sunset">
            <a:extLst>
              <a:ext uri="{FF2B5EF4-FFF2-40B4-BE49-F238E27FC236}">
                <a16:creationId xmlns:a16="http://schemas.microsoft.com/office/drawing/2014/main" id="{F6373376-CCFC-E0F1-0962-807DC553BE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4578" r="25200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C76CDD-87DF-34CF-E981-A0223841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096" y="624110"/>
            <a:ext cx="8911687" cy="1280890"/>
          </a:xfrm>
        </p:spPr>
        <p:txBody>
          <a:bodyPr>
            <a:normAutofit/>
          </a:bodyPr>
          <a:lstStyle/>
          <a:p>
            <a:r>
              <a:rPr lang="is-IS" dirty="0">
                <a:solidFill>
                  <a:srgbClr val="3C3E6C"/>
                </a:solidFill>
              </a:rPr>
              <a:t>Verklagsreglur við lögbókandavottun erfðaskrár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8E92-1631-F42C-D2E5-8FD23F6B9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849" y="1905000"/>
            <a:ext cx="9205934" cy="47943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D9B87"/>
              </a:buClr>
            </a:pPr>
            <a:r>
              <a:rPr lang="is-IS" sz="2400" dirty="0"/>
              <a:t>Ein aðili afgreiddur í einu</a:t>
            </a:r>
          </a:p>
          <a:p>
            <a:pPr>
              <a:lnSpc>
                <a:spcPct val="150000"/>
              </a:lnSpc>
              <a:buClr>
                <a:srgbClr val="CD9B87"/>
              </a:buClr>
            </a:pPr>
            <a:r>
              <a:rPr lang="is-IS" sz="2400" dirty="0"/>
              <a:t>Æskilegt að hægt sé að loka að sér við afgreiðslu máls</a:t>
            </a:r>
          </a:p>
          <a:p>
            <a:pPr>
              <a:lnSpc>
                <a:spcPct val="150000"/>
              </a:lnSpc>
              <a:buClr>
                <a:srgbClr val="CD9B87"/>
              </a:buClr>
            </a:pPr>
            <a:r>
              <a:rPr lang="is-IS" sz="2400" dirty="0"/>
              <a:t>Spyrja skal arfláta um helstu persónuupplýsingar og hvort hann sé fjárráða og heill heilsu andlega</a:t>
            </a:r>
          </a:p>
          <a:p>
            <a:pPr>
              <a:lnSpc>
                <a:spcPct val="150000"/>
              </a:lnSpc>
              <a:buClr>
                <a:srgbClr val="CD9B87"/>
              </a:buClr>
            </a:pPr>
            <a:r>
              <a:rPr lang="is-IS" sz="2400" dirty="0"/>
              <a:t>Ganga þarf úr skugga um að um vilja arfláta sé að ræða</a:t>
            </a:r>
          </a:p>
          <a:p>
            <a:pPr>
              <a:lnSpc>
                <a:spcPct val="150000"/>
              </a:lnSpc>
              <a:buClr>
                <a:srgbClr val="CD9B87"/>
              </a:buClr>
            </a:pPr>
            <a:r>
              <a:rPr lang="is-IS" sz="2400" dirty="0"/>
              <a:t>Meta þarf andlegt heilbrigði arfláta eins og það birtist lögbókanda eftir samtal við viðkomandi</a:t>
            </a:r>
          </a:p>
          <a:p>
            <a:pPr>
              <a:buClr>
                <a:srgbClr val="CD9B87"/>
              </a:buClr>
            </a:pPr>
            <a:endParaRPr lang="is-IS" sz="2400" dirty="0"/>
          </a:p>
          <a:p>
            <a:pPr marL="0" indent="0">
              <a:buClr>
                <a:srgbClr val="CD9B87"/>
              </a:buClr>
              <a:buNone/>
            </a:pPr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317818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8">
            <a:extLst>
              <a:ext uri="{FF2B5EF4-FFF2-40B4-BE49-F238E27FC236}">
                <a16:creationId xmlns:a16="http://schemas.microsoft.com/office/drawing/2014/main" id="{7A5FC171-5EF1-470A-B19B-DB937973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400D96F-87FF-D848-DDB1-370717FA97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grpSp>
        <p:nvGrpSpPr>
          <p:cNvPr id="48" name="Group 20">
            <a:extLst>
              <a:ext uri="{FF2B5EF4-FFF2-40B4-BE49-F238E27FC236}">
                <a16:creationId xmlns:a16="http://schemas.microsoft.com/office/drawing/2014/main" id="{AAD68EE7-6E6F-4168-83FE-BCDDC20F5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38C7C522-2CA3-4927-812D-9F1AC9FF8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995459CF-DC15-4960-B065-B8C71F25B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4D5D9080-6901-48E6-B2A9-DA3090880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1A2BD6BF-BDB9-43A3-B792-B7B26CC64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96208F4-D505-4A68-BEDF-E96961846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6BB5AC3B-3C17-491B-9140-0261A64C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9C3FE957-2461-4A04-9808-804832D2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9E7D39AF-E43F-4198-A96B-0C6F6879B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163D5F0-0E60-477F-81E5-926E3D2C4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CA971080-800C-4323-A282-9C7F0C275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8BEDE905-174F-4921-8707-372BD09EC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ADFEA88C-59D1-4353-9ABE-DA583860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F2350135-E29C-21F5-4282-32A2C2A414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69361" y="669904"/>
            <a:ext cx="8911687" cy="1280890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Könnun</a:t>
            </a:r>
            <a:r>
              <a:rPr lang="en-US" dirty="0"/>
              <a:t> á </a:t>
            </a:r>
            <a:r>
              <a:rPr lang="en-US" dirty="0" err="1"/>
              <a:t>andlegu</a:t>
            </a:r>
            <a:r>
              <a:rPr lang="en-US" dirty="0"/>
              <a:t> </a:t>
            </a:r>
            <a:r>
              <a:rPr lang="en-US" dirty="0" err="1"/>
              <a:t>ástandi</a:t>
            </a:r>
            <a:r>
              <a:rPr lang="en-US" dirty="0"/>
              <a:t> </a:t>
            </a:r>
            <a:r>
              <a:rPr lang="en-US" dirty="0" err="1"/>
              <a:t>arfláta</a:t>
            </a: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D8D5B2B-7539-4692-96C7-956FDD481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01F56A0F-589B-4CE8-ACA8-16FF7B1E1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0617EF01-C9DD-49D3-8908-08A76FA76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A12BC412-C80D-4F01-BD6C-35A065C6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D66FC409-A644-41DE-AF06-C7D374CF8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2E31667-996B-4BEB-AA28-B7BA46346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5286DA5-36AF-465E-8B17-EE32FCB5C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EF5BC6ED-F1E5-43AF-9DC4-539198985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B871659D-02E2-4544-8225-DA9A0D3FE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0741C423-01DC-43E6-B41E-EB37934C2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AEB1085C-0035-4E7D-A905-DB7603D9B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41C9FE3F-7AEF-4142-9E70-1AAB92A99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7FA83E8-0042-4D3D-87A1-FDE325C51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685D77DF-610F-4D0F-A3D2-4FBBC9664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s-IS"/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2513384B-399F-47B1-9ABD-172607AA4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s-I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0248E2A-8D06-3E86-02F5-17531C4F1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465" y="1643269"/>
            <a:ext cx="10059726" cy="48605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D9B87"/>
              </a:buClr>
            </a:pPr>
            <a:r>
              <a:rPr lang="is-IS" sz="2400" dirty="0"/>
              <a:t>Lögbókandi þarf að gefa sér tíma</a:t>
            </a:r>
          </a:p>
          <a:p>
            <a:pPr lvl="1">
              <a:lnSpc>
                <a:spcPct val="150000"/>
              </a:lnSpc>
              <a:buClr>
                <a:srgbClr val="CD9B87"/>
              </a:buClr>
            </a:pPr>
            <a:r>
              <a:rPr lang="is-IS" sz="2200" dirty="0"/>
              <a:t>Andleg veikindi sjást oft ekki utan á fólki</a:t>
            </a:r>
          </a:p>
          <a:p>
            <a:pPr lvl="1">
              <a:lnSpc>
                <a:spcPct val="150000"/>
              </a:lnSpc>
              <a:buClr>
                <a:srgbClr val="CD9B87"/>
              </a:buClr>
            </a:pPr>
            <a:r>
              <a:rPr lang="is-IS" sz="2200" dirty="0"/>
              <a:t>Ef uppi er vafi skal lögbókandi hafna vottun og fara fram á læknisvottorð</a:t>
            </a:r>
          </a:p>
          <a:p>
            <a:pPr marL="457200" lvl="1" indent="0">
              <a:buClr>
                <a:srgbClr val="CD9B87"/>
              </a:buClr>
              <a:buNone/>
            </a:pPr>
            <a:endParaRPr lang="is-IS" sz="2000" dirty="0"/>
          </a:p>
          <a:p>
            <a:pPr>
              <a:buClr>
                <a:srgbClr val="CD9B87"/>
              </a:buClr>
            </a:pPr>
            <a:r>
              <a:rPr lang="is-IS" sz="2400" dirty="0"/>
              <a:t>Gengið úr skugga um að arfláti þekki og skilji efni erfðaskrárinnar</a:t>
            </a:r>
          </a:p>
          <a:p>
            <a:pPr>
              <a:buClr>
                <a:srgbClr val="CD9B87"/>
              </a:buClr>
            </a:pPr>
            <a:endParaRPr lang="is-IS" sz="2400" dirty="0"/>
          </a:p>
          <a:p>
            <a:pPr>
              <a:buClr>
                <a:srgbClr val="CD9B87"/>
              </a:buClr>
            </a:pPr>
            <a:endParaRPr lang="is-IS" sz="2200" dirty="0"/>
          </a:p>
          <a:p>
            <a:pPr>
              <a:buClr>
                <a:srgbClr val="CD9B87"/>
              </a:buClr>
            </a:pPr>
            <a:endParaRPr lang="is-IS" sz="2400" dirty="0"/>
          </a:p>
          <a:p>
            <a:pPr>
              <a:buClr>
                <a:srgbClr val="CD9B87"/>
              </a:buClr>
            </a:pPr>
            <a:endParaRPr lang="is-IS" dirty="0"/>
          </a:p>
          <a:p>
            <a:pPr marL="0" indent="0">
              <a:buClr>
                <a:srgbClr val="CD9B87"/>
              </a:buClr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5909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8">
            <a:extLst>
              <a:ext uri="{FF2B5EF4-FFF2-40B4-BE49-F238E27FC236}">
                <a16:creationId xmlns:a16="http://schemas.microsoft.com/office/drawing/2014/main" id="{7A5FC171-5EF1-470A-B19B-DB937973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400D96F-87FF-D848-DDB1-370717FA97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grpSp>
        <p:nvGrpSpPr>
          <p:cNvPr id="48" name="Group 20">
            <a:extLst>
              <a:ext uri="{FF2B5EF4-FFF2-40B4-BE49-F238E27FC236}">
                <a16:creationId xmlns:a16="http://schemas.microsoft.com/office/drawing/2014/main" id="{AAD68EE7-6E6F-4168-83FE-BCDDC20F5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38C7C522-2CA3-4927-812D-9F1AC9FF8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995459CF-DC15-4960-B065-B8C71F25B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4D5D9080-6901-48E6-B2A9-DA3090880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1A2BD6BF-BDB9-43A3-B792-B7B26CC64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96208F4-D505-4A68-BEDF-E96961846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6BB5AC3B-3C17-491B-9140-0261A64C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9C3FE957-2461-4A04-9808-804832D2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9E7D39AF-E43F-4198-A96B-0C6F6879B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163D5F0-0E60-477F-81E5-926E3D2C4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CA971080-800C-4323-A282-9C7F0C275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8BEDE905-174F-4921-8707-372BD09EC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ADFEA88C-59D1-4353-9ABE-DA583860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F2350135-E29C-21F5-4282-32A2C2A414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61286" y="648753"/>
            <a:ext cx="8911687" cy="1280890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Könnun</a:t>
            </a:r>
            <a:r>
              <a:rPr lang="en-US" dirty="0"/>
              <a:t> á </a:t>
            </a:r>
            <a:r>
              <a:rPr lang="en-US" dirty="0" err="1"/>
              <a:t>andlegu</a:t>
            </a:r>
            <a:r>
              <a:rPr lang="en-US" dirty="0"/>
              <a:t> </a:t>
            </a:r>
            <a:r>
              <a:rPr lang="en-US" dirty="0" err="1"/>
              <a:t>ástandi</a:t>
            </a:r>
            <a:r>
              <a:rPr lang="en-US" dirty="0"/>
              <a:t> </a:t>
            </a:r>
            <a:r>
              <a:rPr lang="en-US" dirty="0" err="1"/>
              <a:t>arfláta</a:t>
            </a: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D8D5B2B-7539-4692-96C7-956FDD481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01F56A0F-589B-4CE8-ACA8-16FF7B1E1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0617EF01-C9DD-49D3-8908-08A76FA76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A12BC412-C80D-4F01-BD6C-35A065C6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D66FC409-A644-41DE-AF06-C7D374CF8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2E31667-996B-4BEB-AA28-B7BA46346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5286DA5-36AF-465E-8B17-EE32FCB5C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EF5BC6ED-F1E5-43AF-9DC4-539198985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B871659D-02E2-4544-8225-DA9A0D3FE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0741C423-01DC-43E6-B41E-EB37934C2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AEB1085C-0035-4E7D-A905-DB7603D9B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41C9FE3F-7AEF-4142-9E70-1AAB92A99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7FA83E8-0042-4D3D-87A1-FDE325C51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s-I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685D77DF-610F-4D0F-A3D2-4FBBC9664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s-IS"/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2513384B-399F-47B1-9ABD-172607AA4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s-I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0248E2A-8D06-3E86-02F5-17531C4F1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956" y="1643269"/>
            <a:ext cx="10244235" cy="4957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D9B87"/>
              </a:buClr>
            </a:pPr>
            <a:r>
              <a:rPr lang="is-IS" sz="2400" dirty="0"/>
              <a:t>Atriði sem geta gefið tilefni til að kanna andlegt ástand nánar: </a:t>
            </a:r>
          </a:p>
          <a:p>
            <a:pPr lvl="1">
              <a:lnSpc>
                <a:spcPct val="150000"/>
              </a:lnSpc>
              <a:buClr>
                <a:srgbClr val="CD9B87"/>
              </a:buClr>
            </a:pPr>
            <a:r>
              <a:rPr lang="is-IS" sz="2200" dirty="0"/>
              <a:t>Óróleiki</a:t>
            </a:r>
          </a:p>
          <a:p>
            <a:pPr lvl="1">
              <a:lnSpc>
                <a:spcPct val="150000"/>
              </a:lnSpc>
              <a:buClr>
                <a:srgbClr val="CD9B87"/>
              </a:buClr>
            </a:pPr>
            <a:r>
              <a:rPr lang="is-IS" sz="2200" dirty="0"/>
              <a:t>Endurtekningar í tali</a:t>
            </a:r>
          </a:p>
          <a:p>
            <a:pPr lvl="1">
              <a:lnSpc>
                <a:spcPct val="150000"/>
              </a:lnSpc>
              <a:buClr>
                <a:srgbClr val="CD9B87"/>
              </a:buClr>
            </a:pPr>
            <a:r>
              <a:rPr lang="is-IS" sz="2200" dirty="0"/>
              <a:t>Arfláti virðist vera illa áttaður</a:t>
            </a:r>
          </a:p>
          <a:p>
            <a:pPr lvl="1">
              <a:lnSpc>
                <a:spcPct val="150000"/>
              </a:lnSpc>
              <a:buClr>
                <a:srgbClr val="CD9B87"/>
              </a:buClr>
            </a:pPr>
            <a:r>
              <a:rPr lang="is-IS" sz="2200" dirty="0"/>
              <a:t>Órólegir eða æstir fylgdarmenn</a:t>
            </a:r>
          </a:p>
          <a:p>
            <a:pPr lvl="1">
              <a:lnSpc>
                <a:spcPct val="150000"/>
              </a:lnSpc>
              <a:buClr>
                <a:srgbClr val="CD9B87"/>
              </a:buClr>
            </a:pPr>
            <a:r>
              <a:rPr lang="is-IS" sz="2200" dirty="0"/>
              <a:t>Óvenjulegar ráðstafanir í skjali</a:t>
            </a:r>
          </a:p>
          <a:p>
            <a:pPr>
              <a:buClr>
                <a:srgbClr val="CD9B87"/>
              </a:buClr>
            </a:pPr>
            <a:endParaRPr lang="is-IS" dirty="0"/>
          </a:p>
          <a:p>
            <a:pPr marL="0" indent="0">
              <a:buClr>
                <a:srgbClr val="CD9B87"/>
              </a:buClr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3173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white cubes pattern&#10;&#10;Description automatically generated">
            <a:extLst>
              <a:ext uri="{FF2B5EF4-FFF2-40B4-BE49-F238E27FC236}">
                <a16:creationId xmlns:a16="http://schemas.microsoft.com/office/drawing/2014/main" id="{CA5BEDD6-DF64-3F1D-8E39-3D9BE03B1C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t="15730"/>
          <a:stretch>
            <a:fillRect/>
          </a:stretch>
        </p:blipFill>
        <p:spPr>
          <a:xfrm>
            <a:off x="18" y="-55983"/>
            <a:ext cx="1219197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AB8549B-109A-C543-3AA3-11BAE7CE1D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3490" y="579505"/>
            <a:ext cx="9281831" cy="1421573"/>
          </a:xfrm>
        </p:spPr>
        <p:txBody>
          <a:bodyPr/>
          <a:lstStyle/>
          <a:p>
            <a:pPr lvl="0"/>
            <a:r>
              <a:rPr lang="en-US" dirty="0" err="1"/>
              <a:t>Arfleiðsluhæfi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755512-A699-DC44-41E5-A3DC9F975B47}"/>
              </a:ext>
            </a:extLst>
          </p:cNvPr>
          <p:cNvSpPr txBox="1"/>
          <p:nvPr/>
        </p:nvSpPr>
        <p:spPr>
          <a:xfrm>
            <a:off x="1537252" y="1285460"/>
            <a:ext cx="9568069" cy="3777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endParaRPr lang="is-I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s-I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Aldurstakmark miðast almennt við 18. ár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s-I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Erfðaskrá er aðeins gild að sá sem gerir hana sé svo heill heilsu andlega, að hann sé fær um að gera þá ráðstöfun á skynsamlegan hátt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s-I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Formreglur erfðalaga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1531405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Custom 1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3267</TotalTime>
  <Words>406</Words>
  <Application>Microsoft Office PowerPoint</Application>
  <PresentationFormat>Widescreen</PresentationFormat>
  <Paragraphs>59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Wisp</vt:lpstr>
      <vt:lpstr>Lögbókandavottun erfðaskráa – andlegt hæfi arfláta</vt:lpstr>
      <vt:lpstr>Lögbókandagerðir</vt:lpstr>
      <vt:lpstr>Lögbókandagerðir</vt:lpstr>
      <vt:lpstr>Vottunartexti lögbókanda á erfðaskrár </vt:lpstr>
      <vt:lpstr>Verklagsreglur við lögbókandavottun erfðaskrár</vt:lpstr>
      <vt:lpstr>Könnun á andlegu ástandi arfláta</vt:lpstr>
      <vt:lpstr>Könnun á andlegu ástandi arfláta</vt:lpstr>
      <vt:lpstr>Arfleiðsluhæfi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Rafrænar þinglýsingar</dc:title>
  <dc:creator>Ásdís Halla Arnardóttir - SMH</dc:creator>
  <cp:lastModifiedBy>Birna Sif Atladóttir</cp:lastModifiedBy>
  <cp:revision>29</cp:revision>
  <dcterms:created xsi:type="dcterms:W3CDTF">2023-09-21T21:45:46Z</dcterms:created>
  <dcterms:modified xsi:type="dcterms:W3CDTF">2024-03-07T12:08:38Z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