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1057" r:id="rId2"/>
    <p:sldId id="437" r:id="rId3"/>
    <p:sldId id="1026" r:id="rId4"/>
    <p:sldId id="1042" r:id="rId5"/>
    <p:sldId id="1059" r:id="rId6"/>
    <p:sldId id="1063" r:id="rId7"/>
    <p:sldId id="1058" r:id="rId8"/>
    <p:sldId id="1061" r:id="rId9"/>
    <p:sldId id="1060" r:id="rId10"/>
    <p:sldId id="435" r:id="rId11"/>
    <p:sldId id="421" r:id="rId12"/>
    <p:sldId id="4073" r:id="rId13"/>
    <p:sldId id="4157" r:id="rId14"/>
    <p:sldId id="315" r:id="rId15"/>
    <p:sldId id="1064" r:id="rId16"/>
    <p:sldId id="1062" r:id="rId17"/>
  </p:sldIdLst>
  <p:sldSz cx="12192000" cy="6858000"/>
  <p:notesSz cx="6669088" cy="9926638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lind Magnúsdóttir" initials="BM" lastIdx="1" clrIdx="0">
    <p:extLst>
      <p:ext uri="{19B8F6BF-5375-455C-9EA6-DF929625EA0E}">
        <p15:presenceInfo xmlns:p15="http://schemas.microsoft.com/office/powerpoint/2012/main" userId="S::berglind.magnusdottir@frn.is::9bbdf496-c79d-4214-8941-7f7be09da9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FF"/>
    <a:srgbClr val="9900CC"/>
    <a:srgbClr val="8CA5E1"/>
    <a:srgbClr val="73AA9B"/>
    <a:srgbClr val="E4EDED"/>
    <a:srgbClr val="F5911E"/>
    <a:srgbClr val="F58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A7F2A-2EBE-2A6C-0625-1D54EFBFC6E5}" v="7" dt="2024-02-26T16:37:35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E0B2B-5205-4012-A132-79CF604A259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5958A34-37EB-4328-9F29-FB5FE94A15F6}">
      <dgm:prSet phldrT="[Text]" custT="1"/>
      <dgm:spPr/>
      <dgm:t>
        <a:bodyPr/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8D055F4-5794-4FD4-A3EE-6774AFDD7433}" type="parTrans" cxnId="{BAE2336D-8960-4307-89AC-50E77DEF7A7D}">
      <dgm:prSet/>
      <dgm:spPr/>
      <dgm:t>
        <a:bodyPr/>
        <a:lstStyle/>
        <a:p>
          <a:endParaRPr lang="is-IS"/>
        </a:p>
      </dgm:t>
    </dgm:pt>
    <dgm:pt modelId="{2A31A303-7FFA-46A0-975C-BFAB0902FB82}" type="sibTrans" cxnId="{BAE2336D-8960-4307-89AC-50E77DEF7A7D}">
      <dgm:prSet/>
      <dgm:spPr/>
      <dgm:t>
        <a:bodyPr/>
        <a:lstStyle/>
        <a:p>
          <a:endParaRPr lang="is-IS"/>
        </a:p>
      </dgm:t>
    </dgm:pt>
    <dgm:pt modelId="{2D6B42D4-48E6-47F5-AEB4-A42C3041EB99}">
      <dgm:prSet phldrT="[Text]" custT="1"/>
      <dgm:spPr/>
      <dgm:t>
        <a:bodyPr/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4851E76-9D2B-49F5-AD8E-FB004C3FEDEA}" type="parTrans" cxnId="{F02A48E8-DA23-4FE5-A722-D320A52C13BE}">
      <dgm:prSet/>
      <dgm:spPr/>
      <dgm:t>
        <a:bodyPr/>
        <a:lstStyle/>
        <a:p>
          <a:endParaRPr lang="is-IS"/>
        </a:p>
      </dgm:t>
    </dgm:pt>
    <dgm:pt modelId="{DD311120-2F95-436F-B6BA-7124EE975076}" type="sibTrans" cxnId="{F02A48E8-DA23-4FE5-A722-D320A52C13BE}">
      <dgm:prSet/>
      <dgm:spPr/>
      <dgm:t>
        <a:bodyPr/>
        <a:lstStyle/>
        <a:p>
          <a:endParaRPr lang="is-IS"/>
        </a:p>
      </dgm:t>
    </dgm:pt>
    <dgm:pt modelId="{BF0E24C2-F5FB-4D7E-822A-7DAB43EBA65E}">
      <dgm:prSet phldrT="[Text]" custT="1"/>
      <dgm:spPr/>
      <dgm:t>
        <a:bodyPr/>
        <a:lstStyle/>
        <a:p>
          <a:endParaRPr lang="is-IS" sz="3200" b="1" kern="120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91C4B5F-8C94-444B-8499-D1F7ACC769BC}" type="sibTrans" cxnId="{AF4ED337-C7A6-4973-B289-4DD7ED7E3BA4}">
      <dgm:prSet/>
      <dgm:spPr/>
      <dgm:t>
        <a:bodyPr/>
        <a:lstStyle/>
        <a:p>
          <a:endParaRPr lang="is-IS"/>
        </a:p>
      </dgm:t>
    </dgm:pt>
    <dgm:pt modelId="{F9AEAD8A-83DA-43B6-81DF-6FA567E7BE31}" type="parTrans" cxnId="{AF4ED337-C7A6-4973-B289-4DD7ED7E3BA4}">
      <dgm:prSet/>
      <dgm:spPr/>
      <dgm:t>
        <a:bodyPr/>
        <a:lstStyle/>
        <a:p>
          <a:endParaRPr lang="is-IS"/>
        </a:p>
      </dgm:t>
    </dgm:pt>
    <dgm:pt modelId="{FA8D13A5-E4EF-4078-A988-280BFD901D0D}" type="pres">
      <dgm:prSet presAssocID="{46EE0B2B-5205-4012-A132-79CF604A259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365F61B-4FD4-484E-BDA4-A900CD5570F4}" type="pres">
      <dgm:prSet presAssocID="{BF0E24C2-F5FB-4D7E-822A-7DAB43EBA65E}" presName="Accent1" presStyleCnt="0"/>
      <dgm:spPr/>
    </dgm:pt>
    <dgm:pt modelId="{E45C87F0-11B3-4B2C-825D-3AE270C5E1E9}" type="pres">
      <dgm:prSet presAssocID="{BF0E24C2-F5FB-4D7E-822A-7DAB43EBA65E}" presName="Accent" presStyleLbl="node1" presStyleIdx="0" presStyleCnt="3"/>
      <dgm:spPr>
        <a:solidFill>
          <a:srgbClr val="F5911E"/>
        </a:solidFill>
      </dgm:spPr>
    </dgm:pt>
    <dgm:pt modelId="{95AF2A63-D42B-498D-BC4A-CAFC09E06F58}" type="pres">
      <dgm:prSet presAssocID="{BF0E24C2-F5FB-4D7E-822A-7DAB43EBA65E}" presName="Parent1" presStyleLbl="revTx" presStyleIdx="0" presStyleCnt="3" custScaleX="153888" custScaleY="164746">
        <dgm:presLayoutVars>
          <dgm:chMax val="1"/>
          <dgm:chPref val="1"/>
          <dgm:bulletEnabled val="1"/>
        </dgm:presLayoutVars>
      </dgm:prSet>
      <dgm:spPr/>
    </dgm:pt>
    <dgm:pt modelId="{B6F4AD3B-5069-453C-8C93-B701C796DB2E}" type="pres">
      <dgm:prSet presAssocID="{25958A34-37EB-4328-9F29-FB5FE94A15F6}" presName="Accent2" presStyleCnt="0"/>
      <dgm:spPr/>
    </dgm:pt>
    <dgm:pt modelId="{FB1B780C-9D76-4074-8E56-1366D838704E}" type="pres">
      <dgm:prSet presAssocID="{25958A34-37EB-4328-9F29-FB5FE94A15F6}" presName="Accent" presStyleLbl="node1" presStyleIdx="1" presStyleCnt="3"/>
      <dgm:spPr>
        <a:solidFill>
          <a:srgbClr val="73AA9B"/>
        </a:solidFill>
      </dgm:spPr>
    </dgm:pt>
    <dgm:pt modelId="{C9ACDE73-BFA3-42A2-BD35-4B046102CAED}" type="pres">
      <dgm:prSet presAssocID="{25958A34-37EB-4328-9F29-FB5FE94A15F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A19A53D7-C453-4208-9C3C-469B3F756B74}" type="pres">
      <dgm:prSet presAssocID="{2D6B42D4-48E6-47F5-AEB4-A42C3041EB99}" presName="Accent3" presStyleCnt="0"/>
      <dgm:spPr/>
    </dgm:pt>
    <dgm:pt modelId="{EAF15893-7845-47F6-85ED-08B34A4A050A}" type="pres">
      <dgm:prSet presAssocID="{2D6B42D4-48E6-47F5-AEB4-A42C3041EB99}" presName="Accent" presStyleLbl="node1" presStyleIdx="2" presStyleCnt="3"/>
      <dgm:spPr>
        <a:solidFill>
          <a:srgbClr val="8CA5E1"/>
        </a:solidFill>
      </dgm:spPr>
    </dgm:pt>
    <dgm:pt modelId="{36F6C814-BC48-4FD3-9C73-EC12FE8531D5}" type="pres">
      <dgm:prSet presAssocID="{2D6B42D4-48E6-47F5-AEB4-A42C3041EB99}" presName="Parent3" presStyleLbl="revTx" presStyleIdx="2" presStyleCnt="3" custFlipHor="1" custScaleX="84089">
        <dgm:presLayoutVars>
          <dgm:chMax val="1"/>
          <dgm:chPref val="1"/>
          <dgm:bulletEnabled val="1"/>
        </dgm:presLayoutVars>
      </dgm:prSet>
      <dgm:spPr/>
    </dgm:pt>
  </dgm:ptLst>
  <dgm:cxnLst>
    <dgm:cxn modelId="{18E4AC14-B0AE-4F13-A7B3-4AEA68997C94}" type="presOf" srcId="{2D6B42D4-48E6-47F5-AEB4-A42C3041EB99}" destId="{36F6C814-BC48-4FD3-9C73-EC12FE8531D5}" srcOrd="0" destOrd="0" presId="urn:microsoft.com/office/officeart/2009/layout/CircleArrowProcess"/>
    <dgm:cxn modelId="{AF4ED337-C7A6-4973-B289-4DD7ED7E3BA4}" srcId="{46EE0B2B-5205-4012-A132-79CF604A2590}" destId="{BF0E24C2-F5FB-4D7E-822A-7DAB43EBA65E}" srcOrd="0" destOrd="0" parTransId="{F9AEAD8A-83DA-43B6-81DF-6FA567E7BE31}" sibTransId="{691C4B5F-8C94-444B-8499-D1F7ACC769BC}"/>
    <dgm:cxn modelId="{BAE2336D-8960-4307-89AC-50E77DEF7A7D}" srcId="{46EE0B2B-5205-4012-A132-79CF604A2590}" destId="{25958A34-37EB-4328-9F29-FB5FE94A15F6}" srcOrd="1" destOrd="0" parTransId="{28D055F4-5794-4FD4-A3EE-6774AFDD7433}" sibTransId="{2A31A303-7FFA-46A0-975C-BFAB0902FB82}"/>
    <dgm:cxn modelId="{10572C59-C240-455D-8A2F-6C392F5D6DC4}" type="presOf" srcId="{46EE0B2B-5205-4012-A132-79CF604A2590}" destId="{FA8D13A5-E4EF-4078-A988-280BFD901D0D}" srcOrd="0" destOrd="0" presId="urn:microsoft.com/office/officeart/2009/layout/CircleArrowProcess"/>
    <dgm:cxn modelId="{D26511E8-527F-4C70-B2E0-A6BB7F325476}" type="presOf" srcId="{25958A34-37EB-4328-9F29-FB5FE94A15F6}" destId="{C9ACDE73-BFA3-42A2-BD35-4B046102CAED}" srcOrd="0" destOrd="0" presId="urn:microsoft.com/office/officeart/2009/layout/CircleArrowProcess"/>
    <dgm:cxn modelId="{F02A48E8-DA23-4FE5-A722-D320A52C13BE}" srcId="{46EE0B2B-5205-4012-A132-79CF604A2590}" destId="{2D6B42D4-48E6-47F5-AEB4-A42C3041EB99}" srcOrd="2" destOrd="0" parTransId="{D4851E76-9D2B-49F5-AD8E-FB004C3FEDEA}" sibTransId="{DD311120-2F95-436F-B6BA-7124EE975076}"/>
    <dgm:cxn modelId="{403E4EEF-17FF-4DAF-9A10-72E91BF54E73}" type="presOf" srcId="{BF0E24C2-F5FB-4D7E-822A-7DAB43EBA65E}" destId="{95AF2A63-D42B-498D-BC4A-CAFC09E06F58}" srcOrd="0" destOrd="0" presId="urn:microsoft.com/office/officeart/2009/layout/CircleArrowProcess"/>
    <dgm:cxn modelId="{789503A3-AAAD-4455-8613-617FB1B2FF50}" type="presParOf" srcId="{FA8D13A5-E4EF-4078-A988-280BFD901D0D}" destId="{A365F61B-4FD4-484E-BDA4-A900CD5570F4}" srcOrd="0" destOrd="0" presId="urn:microsoft.com/office/officeart/2009/layout/CircleArrowProcess"/>
    <dgm:cxn modelId="{0D3CB08B-C561-49DA-B78F-C05F01E355DD}" type="presParOf" srcId="{A365F61B-4FD4-484E-BDA4-A900CD5570F4}" destId="{E45C87F0-11B3-4B2C-825D-3AE270C5E1E9}" srcOrd="0" destOrd="0" presId="urn:microsoft.com/office/officeart/2009/layout/CircleArrowProcess"/>
    <dgm:cxn modelId="{F231E67C-E49A-4B0B-825F-D325178FE8CB}" type="presParOf" srcId="{FA8D13A5-E4EF-4078-A988-280BFD901D0D}" destId="{95AF2A63-D42B-498D-BC4A-CAFC09E06F58}" srcOrd="1" destOrd="0" presId="urn:microsoft.com/office/officeart/2009/layout/CircleArrowProcess"/>
    <dgm:cxn modelId="{ECD71DF5-EBFB-493E-BEB0-E7DFF6F5A0D1}" type="presParOf" srcId="{FA8D13A5-E4EF-4078-A988-280BFD901D0D}" destId="{B6F4AD3B-5069-453C-8C93-B701C796DB2E}" srcOrd="2" destOrd="0" presId="urn:microsoft.com/office/officeart/2009/layout/CircleArrowProcess"/>
    <dgm:cxn modelId="{BFC8C0F3-30DC-434A-9017-4C7FEAAB0D94}" type="presParOf" srcId="{B6F4AD3B-5069-453C-8C93-B701C796DB2E}" destId="{FB1B780C-9D76-4074-8E56-1366D838704E}" srcOrd="0" destOrd="0" presId="urn:microsoft.com/office/officeart/2009/layout/CircleArrowProcess"/>
    <dgm:cxn modelId="{40AFC75F-D988-4596-841A-FEF04E1F2CA3}" type="presParOf" srcId="{FA8D13A5-E4EF-4078-A988-280BFD901D0D}" destId="{C9ACDE73-BFA3-42A2-BD35-4B046102CAED}" srcOrd="3" destOrd="0" presId="urn:microsoft.com/office/officeart/2009/layout/CircleArrowProcess"/>
    <dgm:cxn modelId="{FE4113A2-CBD7-43AF-B091-BC0464947064}" type="presParOf" srcId="{FA8D13A5-E4EF-4078-A988-280BFD901D0D}" destId="{A19A53D7-C453-4208-9C3C-469B3F756B74}" srcOrd="4" destOrd="0" presId="urn:microsoft.com/office/officeart/2009/layout/CircleArrowProcess"/>
    <dgm:cxn modelId="{9B2BA013-986E-45FF-9E55-73B063E56973}" type="presParOf" srcId="{A19A53D7-C453-4208-9C3C-469B3F756B74}" destId="{EAF15893-7845-47F6-85ED-08B34A4A050A}" srcOrd="0" destOrd="0" presId="urn:microsoft.com/office/officeart/2009/layout/CircleArrowProcess"/>
    <dgm:cxn modelId="{D0D5DC31-EB86-4D3F-A468-6703BC7A8C42}" type="presParOf" srcId="{FA8D13A5-E4EF-4078-A988-280BFD901D0D}" destId="{36F6C814-BC48-4FD3-9C73-EC12FE8531D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E0B2B-5205-4012-A132-79CF604A259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BF0E24C2-F5FB-4D7E-822A-7DAB43EBA65E}">
      <dgm:prSet phldrT="[Text]"/>
      <dgm:spPr/>
      <dgm:t>
        <a:bodyPr/>
        <a:lstStyle/>
        <a:p>
          <a:r>
            <a:rPr lang="is-IS"/>
            <a:t>1</a:t>
          </a:r>
        </a:p>
      </dgm:t>
    </dgm:pt>
    <dgm:pt modelId="{F9AEAD8A-83DA-43B6-81DF-6FA567E7BE31}" type="parTrans" cxnId="{AF4ED337-C7A6-4973-B289-4DD7ED7E3BA4}">
      <dgm:prSet/>
      <dgm:spPr/>
      <dgm:t>
        <a:bodyPr/>
        <a:lstStyle/>
        <a:p>
          <a:endParaRPr lang="is-IS"/>
        </a:p>
      </dgm:t>
    </dgm:pt>
    <dgm:pt modelId="{691C4B5F-8C94-444B-8499-D1F7ACC769BC}" type="sibTrans" cxnId="{AF4ED337-C7A6-4973-B289-4DD7ED7E3BA4}">
      <dgm:prSet/>
      <dgm:spPr/>
      <dgm:t>
        <a:bodyPr/>
        <a:lstStyle/>
        <a:p>
          <a:endParaRPr lang="is-IS"/>
        </a:p>
      </dgm:t>
    </dgm:pt>
    <dgm:pt modelId="{25958A34-37EB-4328-9F29-FB5FE94A15F6}">
      <dgm:prSet phldrT="[Text]"/>
      <dgm:spPr/>
      <dgm:t>
        <a:bodyPr/>
        <a:lstStyle/>
        <a:p>
          <a:r>
            <a:rPr lang="is-IS"/>
            <a:t>2</a:t>
          </a:r>
        </a:p>
      </dgm:t>
    </dgm:pt>
    <dgm:pt modelId="{28D055F4-5794-4FD4-A3EE-6774AFDD7433}" type="parTrans" cxnId="{BAE2336D-8960-4307-89AC-50E77DEF7A7D}">
      <dgm:prSet/>
      <dgm:spPr/>
      <dgm:t>
        <a:bodyPr/>
        <a:lstStyle/>
        <a:p>
          <a:endParaRPr lang="is-IS"/>
        </a:p>
      </dgm:t>
    </dgm:pt>
    <dgm:pt modelId="{2A31A303-7FFA-46A0-975C-BFAB0902FB82}" type="sibTrans" cxnId="{BAE2336D-8960-4307-89AC-50E77DEF7A7D}">
      <dgm:prSet/>
      <dgm:spPr/>
      <dgm:t>
        <a:bodyPr/>
        <a:lstStyle/>
        <a:p>
          <a:endParaRPr lang="is-IS"/>
        </a:p>
      </dgm:t>
    </dgm:pt>
    <dgm:pt modelId="{FA8D13A5-E4EF-4078-A988-280BFD901D0D}" type="pres">
      <dgm:prSet presAssocID="{46EE0B2B-5205-4012-A132-79CF604A259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365F61B-4FD4-484E-BDA4-A900CD5570F4}" type="pres">
      <dgm:prSet presAssocID="{BF0E24C2-F5FB-4D7E-822A-7DAB43EBA65E}" presName="Accent1" presStyleCnt="0"/>
      <dgm:spPr/>
    </dgm:pt>
    <dgm:pt modelId="{E45C87F0-11B3-4B2C-825D-3AE270C5E1E9}" type="pres">
      <dgm:prSet presAssocID="{BF0E24C2-F5FB-4D7E-822A-7DAB43EBA65E}" presName="Accent" presStyleLbl="node1" presStyleIdx="0" presStyleCnt="2"/>
      <dgm:spPr>
        <a:solidFill>
          <a:srgbClr val="F5911E"/>
        </a:solidFill>
      </dgm:spPr>
    </dgm:pt>
    <dgm:pt modelId="{95AF2A63-D42B-498D-BC4A-CAFC09E06F58}" type="pres">
      <dgm:prSet presAssocID="{BF0E24C2-F5FB-4D7E-822A-7DAB43EBA65E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B6F4AD3B-5069-453C-8C93-B701C796DB2E}" type="pres">
      <dgm:prSet presAssocID="{25958A34-37EB-4328-9F29-FB5FE94A15F6}" presName="Accent2" presStyleCnt="0"/>
      <dgm:spPr/>
    </dgm:pt>
    <dgm:pt modelId="{FB1B780C-9D76-4074-8E56-1366D838704E}" type="pres">
      <dgm:prSet presAssocID="{25958A34-37EB-4328-9F29-FB5FE94A15F6}" presName="Accent" presStyleLbl="node1" presStyleIdx="1" presStyleCnt="2"/>
      <dgm:spPr>
        <a:solidFill>
          <a:srgbClr val="73AA9B"/>
        </a:solidFill>
      </dgm:spPr>
    </dgm:pt>
    <dgm:pt modelId="{C9ACDE73-BFA3-42A2-BD35-4B046102CAED}" type="pres">
      <dgm:prSet presAssocID="{25958A34-37EB-4328-9F29-FB5FE94A15F6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AF4ED337-C7A6-4973-B289-4DD7ED7E3BA4}" srcId="{46EE0B2B-5205-4012-A132-79CF604A2590}" destId="{BF0E24C2-F5FB-4D7E-822A-7DAB43EBA65E}" srcOrd="0" destOrd="0" parTransId="{F9AEAD8A-83DA-43B6-81DF-6FA567E7BE31}" sibTransId="{691C4B5F-8C94-444B-8499-D1F7ACC769BC}"/>
    <dgm:cxn modelId="{BAE2336D-8960-4307-89AC-50E77DEF7A7D}" srcId="{46EE0B2B-5205-4012-A132-79CF604A2590}" destId="{25958A34-37EB-4328-9F29-FB5FE94A15F6}" srcOrd="1" destOrd="0" parTransId="{28D055F4-5794-4FD4-A3EE-6774AFDD7433}" sibTransId="{2A31A303-7FFA-46A0-975C-BFAB0902FB82}"/>
    <dgm:cxn modelId="{10572C59-C240-455D-8A2F-6C392F5D6DC4}" type="presOf" srcId="{46EE0B2B-5205-4012-A132-79CF604A2590}" destId="{FA8D13A5-E4EF-4078-A988-280BFD901D0D}" srcOrd="0" destOrd="0" presId="urn:microsoft.com/office/officeart/2009/layout/CircleArrowProcess"/>
    <dgm:cxn modelId="{D26511E8-527F-4C70-B2E0-A6BB7F325476}" type="presOf" srcId="{25958A34-37EB-4328-9F29-FB5FE94A15F6}" destId="{C9ACDE73-BFA3-42A2-BD35-4B046102CAED}" srcOrd="0" destOrd="0" presId="urn:microsoft.com/office/officeart/2009/layout/CircleArrowProcess"/>
    <dgm:cxn modelId="{403E4EEF-17FF-4DAF-9A10-72E91BF54E73}" type="presOf" srcId="{BF0E24C2-F5FB-4D7E-822A-7DAB43EBA65E}" destId="{95AF2A63-D42B-498D-BC4A-CAFC09E06F58}" srcOrd="0" destOrd="0" presId="urn:microsoft.com/office/officeart/2009/layout/CircleArrowProcess"/>
    <dgm:cxn modelId="{789503A3-AAAD-4455-8613-617FB1B2FF50}" type="presParOf" srcId="{FA8D13A5-E4EF-4078-A988-280BFD901D0D}" destId="{A365F61B-4FD4-484E-BDA4-A900CD5570F4}" srcOrd="0" destOrd="0" presId="urn:microsoft.com/office/officeart/2009/layout/CircleArrowProcess"/>
    <dgm:cxn modelId="{0D3CB08B-C561-49DA-B78F-C05F01E355DD}" type="presParOf" srcId="{A365F61B-4FD4-484E-BDA4-A900CD5570F4}" destId="{E45C87F0-11B3-4B2C-825D-3AE270C5E1E9}" srcOrd="0" destOrd="0" presId="urn:microsoft.com/office/officeart/2009/layout/CircleArrowProcess"/>
    <dgm:cxn modelId="{F231E67C-E49A-4B0B-825F-D325178FE8CB}" type="presParOf" srcId="{FA8D13A5-E4EF-4078-A988-280BFD901D0D}" destId="{95AF2A63-D42B-498D-BC4A-CAFC09E06F58}" srcOrd="1" destOrd="0" presId="urn:microsoft.com/office/officeart/2009/layout/CircleArrowProcess"/>
    <dgm:cxn modelId="{ECD71DF5-EBFB-493E-BEB0-E7DFF6F5A0D1}" type="presParOf" srcId="{FA8D13A5-E4EF-4078-A988-280BFD901D0D}" destId="{B6F4AD3B-5069-453C-8C93-B701C796DB2E}" srcOrd="2" destOrd="0" presId="urn:microsoft.com/office/officeart/2009/layout/CircleArrowProcess"/>
    <dgm:cxn modelId="{BFC8C0F3-30DC-434A-9017-4C7FEAAB0D94}" type="presParOf" srcId="{B6F4AD3B-5069-453C-8C93-B701C796DB2E}" destId="{FB1B780C-9D76-4074-8E56-1366D838704E}" srcOrd="0" destOrd="0" presId="urn:microsoft.com/office/officeart/2009/layout/CircleArrowProcess"/>
    <dgm:cxn modelId="{40AFC75F-D988-4596-841A-FEF04E1F2CA3}" type="presParOf" srcId="{FA8D13A5-E4EF-4078-A988-280BFD901D0D}" destId="{C9ACDE73-BFA3-42A2-BD35-4B046102CAED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C87F0-11B3-4B2C-825D-3AE270C5E1E9}">
      <dsp:nvSpPr>
        <dsp:cNvPr id="0" name=""/>
        <dsp:cNvSpPr/>
      </dsp:nvSpPr>
      <dsp:spPr>
        <a:xfrm>
          <a:off x="1558719" y="399051"/>
          <a:ext cx="2697492" cy="26979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591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2A63-D42B-498D-BC4A-CAFC09E06F58}">
      <dsp:nvSpPr>
        <dsp:cNvPr id="0" name=""/>
        <dsp:cNvSpPr/>
      </dsp:nvSpPr>
      <dsp:spPr>
        <a:xfrm>
          <a:off x="1751078" y="1130507"/>
          <a:ext cx="2306695" cy="123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51078" y="1130507"/>
        <a:ext cx="2306695" cy="1234430"/>
      </dsp:txXfrm>
    </dsp:sp>
    <dsp:sp modelId="{FB1B780C-9D76-4074-8E56-1366D838704E}">
      <dsp:nvSpPr>
        <dsp:cNvPr id="0" name=""/>
        <dsp:cNvSpPr/>
      </dsp:nvSpPr>
      <dsp:spPr>
        <a:xfrm>
          <a:off x="809500" y="1949196"/>
          <a:ext cx="2697492" cy="26979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3AA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DE73-BFA3-42A2-BD35-4B046102CAED}">
      <dsp:nvSpPr>
        <dsp:cNvPr id="0" name=""/>
        <dsp:cNvSpPr/>
      </dsp:nvSpPr>
      <dsp:spPr>
        <a:xfrm>
          <a:off x="1408774" y="2932187"/>
          <a:ext cx="1498944" cy="74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08774" y="2932187"/>
        <a:ext cx="1498944" cy="749292"/>
      </dsp:txXfrm>
    </dsp:sp>
    <dsp:sp modelId="{EAF15893-7845-47F6-85ED-08B34A4A050A}">
      <dsp:nvSpPr>
        <dsp:cNvPr id="0" name=""/>
        <dsp:cNvSpPr/>
      </dsp:nvSpPr>
      <dsp:spPr>
        <a:xfrm>
          <a:off x="1750710" y="3684843"/>
          <a:ext cx="2317563" cy="23184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8CA5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6C814-BC48-4FD3-9C73-EC12FE8531D5}">
      <dsp:nvSpPr>
        <dsp:cNvPr id="0" name=""/>
        <dsp:cNvSpPr/>
      </dsp:nvSpPr>
      <dsp:spPr>
        <a:xfrm flipH="1">
          <a:off x="2277748" y="4493541"/>
          <a:ext cx="1260447" cy="749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3200" b="1" kern="1200">
            <a:solidFill>
              <a:prstClr val="black">
                <a:lumMod val="75000"/>
                <a:lumOff val="2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77748" y="4493541"/>
        <a:ext cx="1260447" cy="749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C87F0-11B3-4B2C-825D-3AE270C5E1E9}">
      <dsp:nvSpPr>
        <dsp:cNvPr id="0" name=""/>
        <dsp:cNvSpPr/>
      </dsp:nvSpPr>
      <dsp:spPr>
        <a:xfrm>
          <a:off x="1418906" y="1095043"/>
          <a:ext cx="2807418" cy="28074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591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2A63-D42B-498D-BC4A-CAFC09E06F58}">
      <dsp:nvSpPr>
        <dsp:cNvPr id="0" name=""/>
        <dsp:cNvSpPr/>
      </dsp:nvSpPr>
      <dsp:spPr>
        <a:xfrm>
          <a:off x="2038949" y="2111471"/>
          <a:ext cx="1566318" cy="78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5100" kern="1200"/>
            <a:t>1</a:t>
          </a:r>
        </a:p>
      </dsp:txBody>
      <dsp:txXfrm>
        <a:off x="2038949" y="2111471"/>
        <a:ext cx="1566318" cy="783066"/>
      </dsp:txXfrm>
    </dsp:sp>
    <dsp:sp modelId="{FB1B780C-9D76-4074-8E56-1366D838704E}">
      <dsp:nvSpPr>
        <dsp:cNvPr id="0" name=""/>
        <dsp:cNvSpPr/>
      </dsp:nvSpPr>
      <dsp:spPr>
        <a:xfrm>
          <a:off x="839388" y="2894537"/>
          <a:ext cx="2411785" cy="241280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73AA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DE73-BFA3-42A2-BD35-4B046102CAED}">
      <dsp:nvSpPr>
        <dsp:cNvPr id="0" name=""/>
        <dsp:cNvSpPr/>
      </dsp:nvSpPr>
      <dsp:spPr>
        <a:xfrm>
          <a:off x="1255790" y="3727731"/>
          <a:ext cx="1566318" cy="78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5100" kern="1200"/>
            <a:t>2</a:t>
          </a:r>
        </a:p>
      </dsp:txBody>
      <dsp:txXfrm>
        <a:off x="1255790" y="3727731"/>
        <a:ext cx="1566318" cy="783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039E7-0385-EE41-8DE3-7F463C69B129}" type="datetimeFigureOut">
              <a:rPr lang="en-IS" smtClean="0"/>
              <a:t>02/27/2024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3F28-485E-BE45-9105-873C869B38F7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7692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31901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/>
              <a:t>Dæmi um hvernig væri hægt að setja upp á </a:t>
            </a:r>
            <a:r>
              <a:rPr lang="is-IS" sz="1200" err="1"/>
              <a:t>high</a:t>
            </a:r>
            <a:r>
              <a:rPr lang="is-IS" sz="1200"/>
              <a:t> </a:t>
            </a:r>
            <a:r>
              <a:rPr lang="is-IS" sz="1200" err="1"/>
              <a:t>level</a:t>
            </a:r>
            <a:r>
              <a:rPr lang="is-IS" sz="1200"/>
              <a:t> hátt þær niðurstöður sem koma út úr vinnustofu 17-18 ágúst, þessu til viðbótar væri svo aðgerðaráætlun með atriðum sem eru kláruð yfir 3 ára tímabil.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/>
              <a:t>Gögn – Hvernig komum við því inn með áherslunni á meira gagnsæi á vörur, framgang og árangur stafræns Íslands ásamt því að auka aðgengi að opnum gögnum hins opinbera. Aðgengi að lokuðum gögnum &gt; Mínar síður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Öryggi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og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aðgengi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fyrir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alla</a:t>
            </a:r>
            <a:endParaRPr lang="is-IS" sz="120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Áframhaldandi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þróun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á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umboðskerfinu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Öryggismál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í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forgangi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í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allri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þróun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og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hönnun</a:t>
            </a:r>
            <a:endParaRPr lang="en-US" sz="1200">
              <a:solidFill>
                <a:srgbClr val="FFFFFF"/>
              </a:solidFill>
              <a:latin typeface="IBM Plex Sans" panose="020B050305020300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Útfösun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á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gömlu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innskráningunni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og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aukið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samstarf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við</a:t>
            </a:r>
            <a:r>
              <a:rPr lang="en-US" sz="1200">
                <a:solidFill>
                  <a:srgbClr val="FFFFFF"/>
                </a:solidFill>
                <a:latin typeface="IBM Plex Sans" panose="020B0503050203000203" pitchFamily="34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IBM Plex Sans" panose="020B0503050203000203" pitchFamily="34" charset="0"/>
              </a:rPr>
              <a:t>Auðkenni</a:t>
            </a:r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ID4096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E74EB-51E6-49B7-9CCA-EEC71461F39E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97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/>
              <a:t>Sýna hvernig lífsviðburðir mynda alla opinbera þjónustu?</a:t>
            </a:r>
          </a:p>
          <a:p>
            <a:endParaRPr lang="en-US"/>
          </a:p>
          <a:p>
            <a:endParaRPr lang="en-US"/>
          </a:p>
          <a:p>
            <a:r>
              <a:rPr lang="en-US" err="1"/>
              <a:t>Hafa</a:t>
            </a:r>
            <a:r>
              <a:rPr lang="en-US"/>
              <a:t> </a:t>
            </a:r>
            <a:r>
              <a:rPr lang="en-US" err="1"/>
              <a:t>málaflokkana</a:t>
            </a:r>
            <a:r>
              <a:rPr lang="en-US"/>
              <a:t> </a:t>
            </a:r>
            <a:r>
              <a:rPr lang="en-US" err="1"/>
              <a:t>úr</a:t>
            </a:r>
            <a:r>
              <a:rPr lang="en-US"/>
              <a:t> </a:t>
            </a:r>
            <a:r>
              <a:rPr lang="en-US" err="1"/>
              <a:t>fjármálaáætlun</a:t>
            </a:r>
            <a:endParaRPr lang="en-US"/>
          </a:p>
          <a:p>
            <a:endParaRPr lang="en-US"/>
          </a:p>
          <a:p>
            <a:r>
              <a:rPr lang="en-US" b="1" err="1"/>
              <a:t>Hafa</a:t>
            </a:r>
            <a:r>
              <a:rPr lang="en-US" b="1"/>
              <a:t> </a:t>
            </a:r>
            <a:r>
              <a:rPr lang="en-US" b="1" err="1"/>
              <a:t>kríteríuna</a:t>
            </a:r>
            <a:r>
              <a:rPr lang="en-US" b="1"/>
              <a:t> </a:t>
            </a:r>
            <a:r>
              <a:rPr lang="en-US" b="1" err="1"/>
              <a:t>skýra</a:t>
            </a:r>
            <a:endParaRPr lang="en-US" b="1"/>
          </a:p>
          <a:p>
            <a:r>
              <a:rPr lang="en-US" err="1"/>
              <a:t>Hæfni</a:t>
            </a:r>
            <a:r>
              <a:rPr lang="en-US"/>
              <a:t> </a:t>
            </a:r>
            <a:r>
              <a:rPr lang="en-US" err="1"/>
              <a:t>stofnunar</a:t>
            </a:r>
            <a:endParaRPr lang="en-US"/>
          </a:p>
          <a:p>
            <a:r>
              <a:rPr lang="en-US" err="1"/>
              <a:t>Fjöldi</a:t>
            </a:r>
            <a:r>
              <a:rPr lang="en-US"/>
              <a:t> notanda</a:t>
            </a:r>
          </a:p>
          <a:p>
            <a:r>
              <a:rPr lang="en-US" err="1"/>
              <a:t>Egov</a:t>
            </a:r>
            <a:r>
              <a:rPr lang="en-US"/>
              <a:t> og </a:t>
            </a:r>
            <a:r>
              <a:rPr lang="en-US" err="1"/>
              <a:t>alþjóðlegt</a:t>
            </a:r>
            <a:r>
              <a:rPr lang="en-US"/>
              <a:t> </a:t>
            </a:r>
            <a:r>
              <a:rPr lang="en-US" err="1"/>
              <a:t>samstarf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4AD04-BD59-4CEB-962B-BF2B4F8E31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7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5869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6125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14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s-IS"/>
              <a:t>Til að takast á við þessar áskoranir er eitt það fyrsta sem þarf að gera að gera upplýsingar og aðgengi um þjónustu aðgengilegar. </a:t>
            </a:r>
          </a:p>
          <a:p>
            <a:pPr marL="228600" indent="-228600">
              <a:buAutoNum type="arabicPeriod"/>
            </a:pPr>
            <a:r>
              <a:rPr lang="is-IS"/>
              <a:t>Þetta er svolítið raunveruleikinn okkar í dag (sjá mynd)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9858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9021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s-IS"/>
              <a:t>Tveir stærstu áhersluþættir Gott að eldast er samþætting og svo samstarfið við Ísland.is</a:t>
            </a:r>
          </a:p>
          <a:p>
            <a:pPr marL="228600" indent="-228600">
              <a:buAutoNum type="arabicPeriod"/>
            </a:pPr>
            <a:r>
              <a:rPr lang="is-IS"/>
              <a:t>Þáttur stafræns Íslands í aðgerðaáætluninni er mikil, í 3 aðgerðum leikur Ísland.is stórt hlutverk. Sem </a:t>
            </a:r>
            <a:r>
              <a:rPr lang="is-IS" err="1"/>
              <a:t>upplýsingsgátt</a:t>
            </a:r>
            <a:endParaRPr lang="LID4096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0282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9498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/>
              <a:t>1: </a:t>
            </a:r>
            <a:r>
              <a:rPr lang="is-IS"/>
              <a:t>Upplýsingagátt fyrir eldra fólk - </a:t>
            </a:r>
            <a:r>
              <a:rPr lang="is-IS" sz="1900"/>
              <a:t>Almennar upplýsingar QA + Upplýsingar um lögbundna þjónustu. </a:t>
            </a:r>
          </a:p>
          <a:p>
            <a:r>
              <a:rPr lang="is-IS"/>
              <a:t>Ráðgjafagátt - </a:t>
            </a:r>
            <a:r>
              <a:rPr lang="is-IS" sz="1900"/>
              <a:t>Netspjall og símtal + Söfnun upplýsinga um hvað er gert vel og hvað má betur fara</a:t>
            </a:r>
          </a:p>
          <a:p>
            <a:r>
              <a:rPr lang="is-IS" sz="1900" b="1"/>
              <a:t>2: </a:t>
            </a:r>
            <a:r>
              <a:rPr lang="is-IS" sz="4400"/>
              <a:t>Ein leið fyrir umsóknir um þjónustu hjá ríki og sveitarfélögum. Leiðbeinandi spurningar til að leiða fólk á rétta þjónustu.</a:t>
            </a:r>
          </a:p>
          <a:p>
            <a:endParaRPr lang="is-IS" sz="44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4400" b="1"/>
              <a:t>3:</a:t>
            </a:r>
            <a:r>
              <a:rPr lang="is-IS" sz="4400" b="0"/>
              <a:t> </a:t>
            </a:r>
            <a:r>
              <a:rPr lang="is-IS" sz="3000"/>
              <a:t>- </a:t>
            </a:r>
            <a:r>
              <a:rPr lang="is-IS" sz="2600"/>
              <a:t>Beiðnir frá einum þjónustuaðila til annars. </a:t>
            </a:r>
            <a:r>
              <a:rPr lang="is-IS" sz="3000"/>
              <a:t>Þjónustusíðan mín - </a:t>
            </a:r>
            <a:r>
              <a:rPr lang="is-IS" sz="2100"/>
              <a:t>Einstaklingur getur séð meðferð sinna mála og þjónustuveitendur geta séð heildarþjónustu sem einstaklingur fær. Þróunarmiðstöð Heilsugæslu byrjuð á þessari hönnun.</a:t>
            </a:r>
            <a:endParaRPr lang="LID4096" sz="2100"/>
          </a:p>
          <a:p>
            <a:endParaRPr lang="is-IS" sz="4400" b="1"/>
          </a:p>
          <a:p>
            <a:endParaRPr lang="is-IS" sz="4400"/>
          </a:p>
          <a:p>
            <a:endParaRPr lang="is-IS" sz="1900" b="1"/>
          </a:p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F3F28-485E-BE45-9105-873C869B38F7}" type="slidenum">
              <a:rPr lang="en-IS" smtClean="0"/>
              <a:t>12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9021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ki_Med_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D237A-26FF-8E29-DBEE-9C5674E02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7F7-317C-254C-8857-2877E42B740A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EAABEA8-2D2C-2E33-8F8A-52ACB55E0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9368" y="843503"/>
            <a:ext cx="9833264" cy="55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_haegri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4342-D157-E84D-8E0A-5B50EE36C4D0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2" y="1391478"/>
            <a:ext cx="3171738" cy="15439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612" y="3266135"/>
            <a:ext cx="3171738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26" y="795130"/>
            <a:ext cx="4194176" cy="5710601"/>
          </a:xfrm>
        </p:spPr>
        <p:txBody>
          <a:bodyPr/>
          <a:lstStyle/>
          <a:p>
            <a:endParaRPr lang="en-I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8C39A8F-2530-ECD6-9B08-3A93B5A7F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Myndagla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0754-49C8-9B42-AB7F-40125EEDB580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74" y="1"/>
            <a:ext cx="7090349" cy="6858000"/>
          </a:xfrm>
        </p:spPr>
        <p:txBody>
          <a:bodyPr/>
          <a:lstStyle/>
          <a:p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2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Myndaglaera_Upply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FE7608D-45BD-042A-AE75-F6434EEE5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98" t="331" r="20998" b="-331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32E3-4794-6F41-AA16-EFDB68B23592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Myndaglaera_Virkni_Heil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6216-4B86-474D-8F68-672A5577BE72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CED31-15B4-C523-2B05-D217C3566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0998" r="20998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Myndaglaera_Heim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DA6B-BADF-1544-9B80-A3217272156D}" type="datetime1">
              <a:rPr lang="en-US" smtClean="0"/>
              <a:t>2/27/2024</a:t>
            </a:fld>
            <a:endParaRPr lang="en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97440-4633-ED6D-71D9-D9E6540BD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998" r="20998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Myndaglaera_Samthae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FC2-2805-3D4B-BEE6-D005A38ECF88}" type="datetime1">
              <a:rPr lang="en-US" smtClean="0"/>
              <a:t>2/27/2024</a:t>
            </a:fld>
            <a:endParaRPr lang="en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97440-4633-ED6D-71D9-D9E6540BD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998" r="20998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CED31-15B4-C523-2B05-D217C3566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227" t="-1511" r="16707" b="-7217"/>
          <a:stretch/>
        </p:blipFill>
        <p:spPr>
          <a:xfrm>
            <a:off x="0" y="8637"/>
            <a:ext cx="7090349" cy="68758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2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Myndaglaera_Th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0FC2-2805-3D4B-BEE6-D005A38ECF88}" type="datetime1">
              <a:rPr lang="en-US" smtClean="0"/>
              <a:t>2/27/2024</a:t>
            </a:fld>
            <a:endParaRPr lang="en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97440-4633-ED6D-71D9-D9E6540BD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998" r="20998"/>
          <a:stretch/>
        </p:blipFill>
        <p:spPr>
          <a:xfrm>
            <a:off x="-1" y="8637"/>
            <a:ext cx="7090349" cy="6875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CED31-15B4-C523-2B05-D217C3566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0998" r="20998"/>
          <a:stretch/>
        </p:blipFill>
        <p:spPr>
          <a:xfrm>
            <a:off x="0" y="8637"/>
            <a:ext cx="7090349" cy="68758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39" y="1500946"/>
            <a:ext cx="4194862" cy="14345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39" y="3266135"/>
            <a:ext cx="4194862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_Myndagla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C9FD-D638-8440-BFDA-9212F0D376B1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upply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B5D4C81C-C56B-36CB-F8E9-91D7770FC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23767" cy="68758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ADD-3E72-1B44-984E-B5FEB107B9EE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Th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D920109-17B1-50B8-371A-AE683E5B7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86F5-1C2A-8A49-A9D0-579F3B867811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5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rki_An_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D237A-26FF-8E29-DBEE-9C5674E02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F250-7B5B-D440-A6F7-45B51CEEA596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EAABEA8-2D2C-2E33-8F8A-52ACB55E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829"/>
          <a:stretch/>
        </p:blipFill>
        <p:spPr>
          <a:xfrm>
            <a:off x="1179368" y="1603096"/>
            <a:ext cx="9833264" cy="41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Vir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7FDCC0-ECD8-44EC-59D3-EEAAFCF00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9959-C43C-6B46-A896-D1860280A28B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Heim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99CACBF3-CE70-269C-92D6-0F93FE4913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9CFC-A139-F945-8AE9-57098522BD70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4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kning_Samthae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9FA03D69-4F4E-BE6C-C2DF-D08672CB2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23767" cy="68758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DC1C-B095-7F43-8E01-14DE18FD5254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85F18FE-89F3-1F59-245F-9443B0E02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8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50D1-5743-EA70-744B-C93C4821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795D-4C84-CFEA-BE2F-4DA09BA28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7BA8-BDAF-212B-459C-32BBEABC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BFE7-5A35-4A40-9D5F-37D2DF55F4A6}" type="datetimeFigureOut">
              <a:rPr lang="is-IS" smtClean="0"/>
              <a:t>27.2.2024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987C1-5929-2E36-5BC3-25AC2790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E24E-9DAA-5E69-0DB2-F28C95E1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3777-7BEC-4A7B-BD9E-18BEB8FEEB8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4164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ölva /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nitor, indoor, table, sitting&#10;&#10;Description automatically generated">
            <a:extLst>
              <a:ext uri="{FF2B5EF4-FFF2-40B4-BE49-F238E27FC236}">
                <a16:creationId xmlns:a16="http://schemas.microsoft.com/office/drawing/2014/main" id="{15352777-F5E5-1046-AAC4-58D5C6D4C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04567-85B1-C041-B93B-A75309501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58705" y="1057701"/>
            <a:ext cx="7520296" cy="461284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17970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aglæra með teikningu /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9678-4FC4-FD41-84B7-CAA7352E0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842" y="1084006"/>
            <a:ext cx="8915616" cy="553065"/>
          </a:xfrm>
          <a:prstGeom prst="rect">
            <a:avLst/>
          </a:prstGeom>
        </p:spPr>
        <p:txBody>
          <a:bodyPr/>
          <a:lstStyle>
            <a:lvl1pPr>
              <a:defRPr b="1" spc="-150"/>
            </a:lvl1pPr>
          </a:lstStyle>
          <a:p>
            <a:r>
              <a:rPr lang="en-GB" err="1"/>
              <a:t>Laggóð</a:t>
            </a:r>
            <a:r>
              <a:rPr lang="en-GB"/>
              <a:t> </a:t>
            </a:r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  <a:r>
              <a:rPr lang="en-GB" err="1"/>
              <a:t>einni</a:t>
            </a:r>
            <a:r>
              <a:rPr lang="en-GB"/>
              <a:t> </a:t>
            </a:r>
            <a:r>
              <a:rPr lang="en-GB" err="1"/>
              <a:t>línu</a:t>
            </a:r>
            <a:endParaRPr lang="en-I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0923D24-CBF8-1C42-AF28-FF80A10C8D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0561" y="1821427"/>
            <a:ext cx="4751439" cy="503339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endParaRPr lang="en-I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B8AE0F9-9871-7C4D-AB3C-539E760FB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4842" y="2485103"/>
            <a:ext cx="4847324" cy="35351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IS"/>
              <a:t>Millifyrirsögn fyrir punkta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3BA20D9-2A25-C943-8D25-D05900B278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4842" y="3037398"/>
            <a:ext cx="4847324" cy="2663687"/>
          </a:xfrm>
          <a:prstGeom prst="rect">
            <a:avLst/>
          </a:prstGeom>
        </p:spPr>
        <p:txBody>
          <a:bodyPr/>
          <a:lstStyle>
            <a:lvl1pPr marL="216000">
              <a:lnSpc>
                <a:spcPts val="2800"/>
              </a:lnSpc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err="1"/>
              <a:t>Punktur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8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rki_An_Texta_Raduneyt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D237A-26FF-8E29-DBEE-9C5674E02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8FD1-B5AF-814A-847C-A5B30F89E7B4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EAABEA8-2D2C-2E33-8F8A-52ACB55E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829"/>
          <a:stretch/>
        </p:blipFill>
        <p:spPr>
          <a:xfrm>
            <a:off x="1179368" y="1603096"/>
            <a:ext cx="9833264" cy="41025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545EDD-F5F6-E37F-5760-D515A5646939}"/>
              </a:ext>
            </a:extLst>
          </p:cNvPr>
          <p:cNvSpPr/>
          <p:nvPr userDrawn="1"/>
        </p:nvSpPr>
        <p:spPr>
          <a:xfrm rot="10800000">
            <a:off x="-1" y="4618866"/>
            <a:ext cx="12192000" cy="18629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alpha val="50028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8EE06-726D-649B-85A0-BEE8BEFEEA5F}"/>
              </a:ext>
            </a:extLst>
          </p:cNvPr>
          <p:cNvSpPr/>
          <p:nvPr userDrawn="1"/>
        </p:nvSpPr>
        <p:spPr>
          <a:xfrm rot="10800000">
            <a:off x="-1" y="6456200"/>
            <a:ext cx="12192000" cy="4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997BB52-85B2-F615-593D-03349A5835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6901" y="5420628"/>
            <a:ext cx="4622800" cy="15875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0E15E1-41F4-6E80-44A5-D07FE8350F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68699" y="5434276"/>
            <a:ext cx="4622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ki_Texti_Raduneyt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AD237A-26FF-8E29-DBEE-9C5674E02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CA96-79F0-B248-8657-8D09D321BBC2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45EDD-F5F6-E37F-5760-D515A5646939}"/>
              </a:ext>
            </a:extLst>
          </p:cNvPr>
          <p:cNvSpPr/>
          <p:nvPr userDrawn="1"/>
        </p:nvSpPr>
        <p:spPr>
          <a:xfrm rot="10800000">
            <a:off x="-1" y="4618866"/>
            <a:ext cx="12192000" cy="18629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alpha val="50028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8EE06-726D-649B-85A0-BEE8BEFEEA5F}"/>
              </a:ext>
            </a:extLst>
          </p:cNvPr>
          <p:cNvSpPr/>
          <p:nvPr userDrawn="1"/>
        </p:nvSpPr>
        <p:spPr>
          <a:xfrm rot="10800000">
            <a:off x="-1" y="6456200"/>
            <a:ext cx="12192000" cy="4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997BB52-85B2-F615-593D-03349A583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6901" y="5420628"/>
            <a:ext cx="4622800" cy="15875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60E15E1-41F4-6E80-44A5-D07FE8350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8699" y="5434276"/>
            <a:ext cx="4622800" cy="15875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49297A-715C-9BFD-0C7A-3759F5888F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368" y="450763"/>
            <a:ext cx="9833264" cy="55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0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ullColor_Kaflagla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B464B9C-5E03-DD69-AE3D-FF6638E68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402738-AFB0-D6C2-6643-F42C308E9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611" y="1122363"/>
            <a:ext cx="784475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4DB9D-A36F-1DE5-5489-47E32D085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611" y="3602038"/>
            <a:ext cx="7844756" cy="29379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4DED1-9F93-D48D-1292-2A2B424A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08BA-BF02-5740-9EA6-8AD3D60789F2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DFBCA-025A-D715-A490-F0A8ABF8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F239-FCE0-86D3-10DB-4E95DAA1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2EB6EE1D-0496-2DF4-A0CD-2BBD33056B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ginmal_Textagla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0DC3-8DCC-4040-B43A-04426B378DAB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1" y="886354"/>
            <a:ext cx="7892390" cy="14345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611" y="2866769"/>
            <a:ext cx="7892390" cy="3638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40E61A6-D2B1-D6A4-30B6-EED0D25B8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C58A-78E4-AC3A-C1EC-2162DCE9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0" y="576263"/>
            <a:ext cx="78923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B6C30-3307-3C17-0A3A-1234CD235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610" y="3724490"/>
            <a:ext cx="7892389" cy="2852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0084-6F6D-C671-A775-35192600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8399-CB48-9F4F-B50F-697532A33C38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C58A-ADCA-AF0A-E6FC-1C084ECB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454C7-A631-875F-3DA6-D32532C8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AC5DB0F-AE43-0784-1D6E-EAD860CD4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_vinstri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2F1F-B55F-F949-8C4F-CC9728F321A6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1767-36B2-70D8-AD58-CA6CF93B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61" y="1391478"/>
            <a:ext cx="3457239" cy="15439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61" y="3266135"/>
            <a:ext cx="3457239" cy="32395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611" y="795130"/>
            <a:ext cx="4194176" cy="5710601"/>
          </a:xfrm>
        </p:spPr>
        <p:txBody>
          <a:bodyPr/>
          <a:lstStyle/>
          <a:p>
            <a:endParaRPr lang="en-I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5D010C1-9A16-BF23-8CEA-DEF7C148C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-15498"/>
            <a:ext cx="12219552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2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ynd_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CC7-37EC-86E3-4F72-1A828396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CEB2-A17F-DA45-8AC5-F6DC4C2D5BA0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16F5-0498-08E4-D9DE-7445DED2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3665E-5752-E4EE-C393-D01AA7EC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EEC8-CD45-7545-9D19-C822EA81696B}" type="slidenum">
              <a:rPr lang="en-IS" smtClean="0"/>
              <a:t>‹#›</a:t>
            </a:fld>
            <a:endParaRPr lang="en-I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4E02B-1A0F-EB4A-EC8C-BB5B972B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692" y="5516545"/>
            <a:ext cx="7969309" cy="98918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1ECACB3-6BB2-B4A7-E00A-3AF89A85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35000"/>
          </a:blip>
          <a:stretch>
            <a:fillRect/>
          </a:stretch>
        </p:blipFill>
        <p:spPr>
          <a:xfrm>
            <a:off x="-27552" y="0"/>
            <a:ext cx="12219552" cy="6873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C0C31-8B14-4491-6CA6-7E30500170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611" y="773723"/>
            <a:ext cx="7892390" cy="4539310"/>
          </a:xfrm>
        </p:spPr>
        <p:txBody>
          <a:bodyPr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331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DED">
            <a:alpha val="85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84FA3-DC54-AFFE-46ED-4376B201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1" y="886354"/>
            <a:ext cx="7892390" cy="14345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5A920-5F95-6BF3-AAFD-7D93ACA26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611" y="2866769"/>
            <a:ext cx="7892390" cy="285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A65-0540-025F-F6F4-4B4F00F42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139" y="85639"/>
            <a:ext cx="1725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7804C54-FC05-7A47-A51E-24C12470DF87}" type="datetime1">
              <a:rPr lang="en-US" smtClean="0"/>
              <a:t>2/27/2024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B5D5A-3BA2-3597-650D-975005903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8611" y="85639"/>
            <a:ext cx="317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D525-B5D5-7B2F-30CC-935E18A71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9339" y="85638"/>
            <a:ext cx="1451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F4EBEEC8-CD45-7545-9D19-C822EA81696B}" type="slidenum">
              <a:rPr lang="en-IS" smtClean="0"/>
              <a:pPr/>
              <a:t>‹#›</a:t>
            </a:fld>
            <a:endParaRPr lang="en-I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238ED10-DCB7-7E48-E71C-00F45B828F29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9940" y="5572849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6" r:id="rId2"/>
    <p:sldLayoutId id="2147483667" r:id="rId3"/>
    <p:sldLayoutId id="2147483685" r:id="rId4"/>
    <p:sldLayoutId id="2147483649" r:id="rId5"/>
    <p:sldLayoutId id="2147483669" r:id="rId6"/>
    <p:sldLayoutId id="2147483651" r:id="rId7"/>
    <p:sldLayoutId id="2147483670" r:id="rId8"/>
    <p:sldLayoutId id="2147483671" r:id="rId9"/>
    <p:sldLayoutId id="2147483672" r:id="rId10"/>
    <p:sldLayoutId id="2147483664" r:id="rId11"/>
    <p:sldLayoutId id="2147483680" r:id="rId12"/>
    <p:sldLayoutId id="2147483681" r:id="rId13"/>
    <p:sldLayoutId id="2147483682" r:id="rId14"/>
    <p:sldLayoutId id="2147483683" r:id="rId15"/>
    <p:sldLayoutId id="2147483687" r:id="rId16"/>
    <p:sldLayoutId id="2147483665" r:id="rId17"/>
    <p:sldLayoutId id="2147483675" r:id="rId18"/>
    <p:sldLayoutId id="2147483678" r:id="rId19"/>
    <p:sldLayoutId id="2147483677" r:id="rId20"/>
    <p:sldLayoutId id="2147483679" r:id="rId21"/>
    <p:sldLayoutId id="2147483676" r:id="rId22"/>
    <p:sldLayoutId id="2147483713" r:id="rId23"/>
    <p:sldLayoutId id="2147483714" r:id="rId24"/>
    <p:sldLayoutId id="2147483715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100000"/>
        <a:buFont typeface="System Font Regular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0.emf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númersstaðgengill 1">
            <a:extLst>
              <a:ext uri="{FF2B5EF4-FFF2-40B4-BE49-F238E27FC236}">
                <a16:creationId xmlns:a16="http://schemas.microsoft.com/office/drawing/2014/main" id="{23860B86-77C3-4026-90B6-573ECAD4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770341"/>
            <a:ext cx="3951271" cy="734169"/>
          </a:xfrm>
        </p:spPr>
        <p:txBody>
          <a:bodyPr/>
          <a:lstStyle/>
          <a:p>
            <a:pPr algn="l"/>
            <a:r>
              <a:rPr lang="is-IS" sz="1600" b="1">
                <a:solidFill>
                  <a:schemeClr val="tx1"/>
                </a:solidFill>
                <a:latin typeface="Helvetica Neue" panose="02000503000000020004" pitchFamily="2" charset="0"/>
              </a:rPr>
              <a:t>28.febrúar 2024</a:t>
            </a:r>
          </a:p>
          <a:p>
            <a:pPr algn="l"/>
            <a:r>
              <a:rPr lang="is-IS" sz="1600" b="1">
                <a:solidFill>
                  <a:schemeClr val="tx1"/>
                </a:solidFill>
                <a:latin typeface="Helvetica Neue" panose="02000503000000020004" pitchFamily="2" charset="0"/>
              </a:rPr>
              <a:t>Berglind Magnúsdóttir, Gott að eldast</a:t>
            </a:r>
          </a:p>
          <a:p>
            <a:pPr algn="l"/>
            <a:r>
              <a:rPr lang="is-IS" sz="1600" b="1">
                <a:solidFill>
                  <a:schemeClr val="tx1"/>
                </a:solidFill>
                <a:latin typeface="Helvetica Neue" panose="02000503000000020004" pitchFamily="2" charset="0"/>
              </a:rPr>
              <a:t>Vigdís Jóhannsdóttir, Stafrænt Ísland </a:t>
            </a:r>
            <a:endParaRPr lang="en-IS" sz="1600" b="1">
              <a:solidFill>
                <a:schemeClr val="tx1"/>
              </a:solidFill>
              <a:latin typeface="Helvetica Neue" panose="02000503000000020004" pitchFamily="2" charset="0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78D4A9A0-A549-441F-A4D0-074B2E450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25" y="965763"/>
            <a:ext cx="5056742" cy="246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55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677958A-9628-4126-B3B6-8AADBD1EB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770" y="572053"/>
            <a:ext cx="7844756" cy="1176666"/>
          </a:xfrm>
        </p:spPr>
        <p:txBody>
          <a:bodyPr/>
          <a:lstStyle/>
          <a:p>
            <a:r>
              <a:rPr lang="is-IS" sz="4400"/>
              <a:t>Markmið</a:t>
            </a:r>
            <a:endParaRPr lang="LID4096"/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661CCA0A-9D37-4DCD-8449-2177F971B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296" y="2208402"/>
            <a:ext cx="7844756" cy="2937910"/>
          </a:xfrm>
        </p:spPr>
        <p:txBody>
          <a:bodyPr/>
          <a:lstStyle/>
          <a:p>
            <a:pPr algn="just"/>
            <a:r>
              <a:rPr lang="is-IS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Að íbúar hafi </a:t>
            </a:r>
            <a:r>
              <a:rPr lang="is-I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aðgengi að sjálfsmats kvarða sem hægt er að nota til að greina betur hvaða þjónustu viðkomandi hefur þörf fyrir. </a:t>
            </a:r>
          </a:p>
          <a:p>
            <a:pPr algn="just"/>
            <a:r>
              <a:rPr lang="is-I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Til að hraða innleiðingu á samræmdu matstæki fyrir allt landið er unnið út frá því að fyrsti viðkomustaður allra sem sækja um heimaþjónustu verði í gegnum </a:t>
            </a:r>
            <a:r>
              <a:rPr lang="is-IS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Ísland.is </a:t>
            </a:r>
            <a:r>
              <a:rPr lang="is-I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og matstækið verði hýst þar og aðgengilegt öllum sveitarfélögum og heilbrigðisstofnum til notkunar. </a:t>
            </a:r>
            <a:endParaRPr lang="is-IS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234AF193-9E01-4429-A8FA-666EDF2F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8" y="4509225"/>
            <a:ext cx="260321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6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51503774-47D0-4887-8762-432460E39D25}"/>
              </a:ext>
            </a:extLst>
          </p:cNvPr>
          <p:cNvGraphicFramePr>
            <a:graphicFrameLocks/>
          </p:cNvGraphicFramePr>
          <p:nvPr/>
        </p:nvGraphicFramePr>
        <p:xfrm>
          <a:off x="4667584" y="136525"/>
          <a:ext cx="5065713" cy="640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9" descr="Information outline">
            <a:extLst>
              <a:ext uri="{FF2B5EF4-FFF2-40B4-BE49-F238E27FC236}">
                <a16:creationId xmlns:a16="http://schemas.microsoft.com/office/drawing/2014/main" id="{AD10C358-7B05-4265-8623-6BB463CE50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8360" y="1525264"/>
            <a:ext cx="574658" cy="574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655C8E-6DFC-4781-9343-BD3E6132B455}"/>
              </a:ext>
            </a:extLst>
          </p:cNvPr>
          <p:cNvSpPr txBox="1"/>
          <p:nvPr/>
        </p:nvSpPr>
        <p:spPr>
          <a:xfrm>
            <a:off x="8684360" y="961216"/>
            <a:ext cx="32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UPPLÝSINGAR</a:t>
            </a:r>
          </a:p>
        </p:txBody>
      </p:sp>
      <p:pic>
        <p:nvPicPr>
          <p:cNvPr id="12" name="Graphic 11" descr="Branching diagram outline">
            <a:extLst>
              <a:ext uri="{FF2B5EF4-FFF2-40B4-BE49-F238E27FC236}">
                <a16:creationId xmlns:a16="http://schemas.microsoft.com/office/drawing/2014/main" id="{4F0AD617-56D3-4924-92EE-64DEB86EEE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48468" y="3863265"/>
            <a:ext cx="640520" cy="640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1FAC3E-1B03-4ACD-A780-7A7E618FC71A}"/>
              </a:ext>
            </a:extLst>
          </p:cNvPr>
          <p:cNvSpPr txBox="1"/>
          <p:nvPr/>
        </p:nvSpPr>
        <p:spPr>
          <a:xfrm>
            <a:off x="3507641" y="3233173"/>
            <a:ext cx="222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b="1">
                <a:solidFill>
                  <a:schemeClr val="tx1">
                    <a:lumMod val="75000"/>
                    <a:lumOff val="25000"/>
                  </a:schemeClr>
                </a:solidFill>
              </a:rPr>
              <a:t>EIN GÁTT</a:t>
            </a:r>
          </a:p>
        </p:txBody>
      </p:sp>
      <p:pic>
        <p:nvPicPr>
          <p:cNvPr id="14" name="Mynd 13">
            <a:extLst>
              <a:ext uri="{FF2B5EF4-FFF2-40B4-BE49-F238E27FC236}">
                <a16:creationId xmlns:a16="http://schemas.microsoft.com/office/drawing/2014/main" id="{8DFEB2C2-946C-4188-8924-E956577548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3219" y="4503785"/>
            <a:ext cx="2600849" cy="12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B0ECF-9BF5-7302-988F-B61699229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7F949-48E5-917D-DA8D-82AA57228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69" y="5920010"/>
            <a:ext cx="2110410" cy="34374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D97769D5-FD86-4033-8024-BF060149E52E}"/>
              </a:ext>
            </a:extLst>
          </p:cNvPr>
          <p:cNvSpPr txBox="1"/>
          <p:nvPr/>
        </p:nvSpPr>
        <p:spPr>
          <a:xfrm>
            <a:off x="1294199" y="649038"/>
            <a:ext cx="920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Áherslur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 2024 – 2026</a:t>
            </a:r>
            <a:endParaRPr kumimoji="0" lang="en-I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4FDBF-7B72-66DA-6D23-0F7E43B8E9B3}"/>
              </a:ext>
            </a:extLst>
          </p:cNvPr>
          <p:cNvSpPr/>
          <p:nvPr/>
        </p:nvSpPr>
        <p:spPr>
          <a:xfrm>
            <a:off x="65313" y="3174599"/>
            <a:ext cx="12013630" cy="1177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3000"/>
                  <a:alpha val="0"/>
                </a:schemeClr>
              </a:gs>
              <a:gs pos="48000">
                <a:schemeClr val="accent1">
                  <a:lumMod val="0"/>
                  <a:lumOff val="100000"/>
                  <a:alpha val="2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3A6F1-FF77-85A2-23E6-152215375162}"/>
              </a:ext>
            </a:extLst>
          </p:cNvPr>
          <p:cNvSpPr/>
          <p:nvPr/>
        </p:nvSpPr>
        <p:spPr>
          <a:xfrm>
            <a:off x="65312" y="4265221"/>
            <a:ext cx="12013630" cy="1177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3000"/>
                  <a:alpha val="0"/>
                </a:schemeClr>
              </a:gs>
              <a:gs pos="51000">
                <a:schemeClr val="accent1">
                  <a:lumMod val="0"/>
                  <a:lumOff val="100000"/>
                  <a:alpha val="2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9E7507-1B3C-3ABE-5AE0-2EEBAD9B03B6}"/>
              </a:ext>
            </a:extLst>
          </p:cNvPr>
          <p:cNvSpPr/>
          <p:nvPr/>
        </p:nvSpPr>
        <p:spPr>
          <a:xfrm>
            <a:off x="65312" y="2033046"/>
            <a:ext cx="12013630" cy="1177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3000"/>
                  <a:alpha val="0"/>
                </a:schemeClr>
              </a:gs>
              <a:gs pos="48000">
                <a:schemeClr val="accent1">
                  <a:lumMod val="0"/>
                  <a:lumOff val="100000"/>
                  <a:alpha val="2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B5A560E-F53F-D46F-5A34-BEB80DFD9DFD}"/>
              </a:ext>
            </a:extLst>
          </p:cNvPr>
          <p:cNvSpPr txBox="1"/>
          <p:nvPr/>
        </p:nvSpPr>
        <p:spPr>
          <a:xfrm>
            <a:off x="216569" y="2403768"/>
            <a:ext cx="565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Lífsviðburðir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þvert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á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ríkið</a:t>
            </a:r>
            <a:endParaRPr kumimoji="0" lang="en-I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54ACF92-EAD9-D126-2488-FC8046334620}"/>
              </a:ext>
            </a:extLst>
          </p:cNvPr>
          <p:cNvSpPr txBox="1"/>
          <p:nvPr/>
        </p:nvSpPr>
        <p:spPr>
          <a:xfrm>
            <a:off x="216568" y="3555334"/>
            <a:ext cx="565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Stafræn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skref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stofnana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endParaRPr kumimoji="0" lang="en-I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FA1E2-9B2F-FB4E-8197-F5F2E1185FFE}"/>
              </a:ext>
            </a:extLst>
          </p:cNvPr>
          <p:cNvSpPr txBox="1"/>
          <p:nvPr/>
        </p:nvSpPr>
        <p:spPr>
          <a:xfrm>
            <a:off x="216568" y="4607083"/>
            <a:ext cx="554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Hagnýting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gagna</a:t>
            </a:r>
            <a:endParaRPr kumimoji="0" lang="en-I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EDB57AD-9776-A290-E79B-F3459312F54A}"/>
              </a:ext>
            </a:extLst>
          </p:cNvPr>
          <p:cNvSpPr txBox="1"/>
          <p:nvPr/>
        </p:nvSpPr>
        <p:spPr>
          <a:xfrm>
            <a:off x="5780840" y="2151548"/>
            <a:ext cx="6476474" cy="89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Stærri samstarfsverkefni útfrá stórum lífsviðburðum í lífi fólks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Aukið samstarf þvert á opinbera þjónustu og þriðju aðila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Notendur opinberrar þjónustu í beinu samtali við Ísland.is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040281F-1AB7-E31C-393E-652A1BF415EC}"/>
              </a:ext>
            </a:extLst>
          </p:cNvPr>
          <p:cNvSpPr txBox="1"/>
          <p:nvPr/>
        </p:nvSpPr>
        <p:spPr>
          <a:xfrm>
            <a:off x="5780840" y="3271295"/>
            <a:ext cx="6319870" cy="11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Aukning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í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fjölda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stofnana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sem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nýta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kjarnavörur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Ísland.is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fyrir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sína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þjónustu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Stöðluð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skalanleg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og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gagnsæ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innleiðingaferli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Framsækin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vörustýring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með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hliðsjón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af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þörfum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notanda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28CC2ED3-C5D7-4BC2-BEA8-F7314A460051}"/>
              </a:ext>
            </a:extLst>
          </p:cNvPr>
          <p:cNvSpPr txBox="1"/>
          <p:nvPr/>
        </p:nvSpPr>
        <p:spPr>
          <a:xfrm>
            <a:off x="5806818" y="4449270"/>
            <a:ext cx="6319870" cy="89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Notkun á kjarnaþjónustum Ísland.is og áhrif verkefna á opinbera þjónustu</a:t>
            </a:r>
          </a:p>
          <a:p>
            <a:pPr marL="3429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Opin gögn hins opinbera</a:t>
            </a:r>
          </a:p>
          <a:p>
            <a:pPr marL="3429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Vefþjónustuvæðing gagna ríkisins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284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40814FE-9A11-37D8-35C1-907EBCFC1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ill 1">
            <a:extLst>
              <a:ext uri="{FF2B5EF4-FFF2-40B4-BE49-F238E27FC236}">
                <a16:creationId xmlns:a16="http://schemas.microsoft.com/office/drawing/2014/main" id="{C07F7D81-6E1C-4196-8BA4-8D2EC41C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92" y="695319"/>
            <a:ext cx="8789978" cy="553065"/>
          </a:xfrm>
        </p:spPr>
        <p:txBody>
          <a:bodyPr>
            <a:normAutofit fontScale="90000"/>
          </a:bodyPr>
          <a:lstStyle/>
          <a:p>
            <a:r>
              <a:rPr lang="is-IS">
                <a:solidFill>
                  <a:schemeClr val="bg1"/>
                </a:solidFill>
              </a:rPr>
              <a:t>Lífsviðburðir 2024-2026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632B13-DC8F-113E-5B95-9EC3D387F410}"/>
              </a:ext>
            </a:extLst>
          </p:cNvPr>
          <p:cNvSpPr/>
          <p:nvPr/>
        </p:nvSpPr>
        <p:spPr>
          <a:xfrm>
            <a:off x="92799" y="2349137"/>
            <a:ext cx="1644561" cy="408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FEC943-4FC3-4CE8-4D7E-55EC912F45B3}"/>
              </a:ext>
            </a:extLst>
          </p:cNvPr>
          <p:cNvSpPr/>
          <p:nvPr/>
        </p:nvSpPr>
        <p:spPr>
          <a:xfrm>
            <a:off x="1818993" y="2349137"/>
            <a:ext cx="1644561" cy="408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D7D91F-CFDC-FDA5-1BB1-C7D77FE7C201}"/>
              </a:ext>
            </a:extLst>
          </p:cNvPr>
          <p:cNvSpPr/>
          <p:nvPr/>
        </p:nvSpPr>
        <p:spPr>
          <a:xfrm>
            <a:off x="3545187" y="2349137"/>
            <a:ext cx="1644561" cy="408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BF8530-1C76-6038-D8C9-0952228556EE}"/>
              </a:ext>
            </a:extLst>
          </p:cNvPr>
          <p:cNvSpPr/>
          <p:nvPr/>
        </p:nvSpPr>
        <p:spPr>
          <a:xfrm>
            <a:off x="5278299" y="2349137"/>
            <a:ext cx="1644561" cy="408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511B78-A55F-2370-7B71-CC841F74667E}"/>
              </a:ext>
            </a:extLst>
          </p:cNvPr>
          <p:cNvSpPr/>
          <p:nvPr/>
        </p:nvSpPr>
        <p:spPr>
          <a:xfrm>
            <a:off x="7004666" y="2349137"/>
            <a:ext cx="1644561" cy="408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ill 1">
            <a:extLst>
              <a:ext uri="{FF2B5EF4-FFF2-40B4-BE49-F238E27FC236}">
                <a16:creationId xmlns:a16="http://schemas.microsoft.com/office/drawing/2014/main" id="{68F06E81-91CA-73E8-E100-C1F710E08E04}"/>
              </a:ext>
            </a:extLst>
          </p:cNvPr>
          <p:cNvSpPr txBox="1">
            <a:spLocks/>
          </p:cNvSpPr>
          <p:nvPr/>
        </p:nvSpPr>
        <p:spPr>
          <a:xfrm>
            <a:off x="229498" y="3758093"/>
            <a:ext cx="1371160" cy="30174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ea typeface="+mj-ea"/>
                <a:cs typeface="+mj-cs"/>
              </a:rPr>
              <a:t>Atvinna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/>
              <a:ea typeface="+mj-ea"/>
              <a:cs typeface="+mj-cs"/>
            </a:endParaRPr>
          </a:p>
        </p:txBody>
      </p:sp>
      <p:sp>
        <p:nvSpPr>
          <p:cNvPr id="11" name="Titill 1">
            <a:extLst>
              <a:ext uri="{FF2B5EF4-FFF2-40B4-BE49-F238E27FC236}">
                <a16:creationId xmlns:a16="http://schemas.microsoft.com/office/drawing/2014/main" id="{0F3A46E5-CCC8-1FE8-4636-6FB10E7BB807}"/>
              </a:ext>
            </a:extLst>
          </p:cNvPr>
          <p:cNvSpPr txBox="1">
            <a:spLocks/>
          </p:cNvSpPr>
          <p:nvPr/>
        </p:nvSpPr>
        <p:spPr>
          <a:xfrm>
            <a:off x="1950299" y="3758093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ea typeface="+mj-ea"/>
                <a:cs typeface="+mj-cs"/>
              </a:rPr>
              <a:t>Búseta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itill 1">
            <a:extLst>
              <a:ext uri="{FF2B5EF4-FFF2-40B4-BE49-F238E27FC236}">
                <a16:creationId xmlns:a16="http://schemas.microsoft.com/office/drawing/2014/main" id="{A06EA13A-3249-B13D-C150-363085C66C09}"/>
              </a:ext>
            </a:extLst>
          </p:cNvPr>
          <p:cNvSpPr txBox="1">
            <a:spLocks/>
          </p:cNvSpPr>
          <p:nvPr/>
        </p:nvSpPr>
        <p:spPr>
          <a:xfrm>
            <a:off x="3681886" y="3758094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ea typeface="+mj-ea"/>
                <a:cs typeface="+mj-cs"/>
              </a:rPr>
              <a:t>Fjölskylda og velferð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Titill 1">
            <a:extLst>
              <a:ext uri="{FF2B5EF4-FFF2-40B4-BE49-F238E27FC236}">
                <a16:creationId xmlns:a16="http://schemas.microsoft.com/office/drawing/2014/main" id="{15A20DA1-AA1A-566D-D6BC-E8C78690A5B8}"/>
              </a:ext>
            </a:extLst>
          </p:cNvPr>
          <p:cNvSpPr txBox="1">
            <a:spLocks/>
          </p:cNvSpPr>
          <p:nvPr/>
        </p:nvSpPr>
        <p:spPr>
          <a:xfrm>
            <a:off x="5424665" y="3759497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ea typeface="+mj-ea"/>
                <a:cs typeface="+mj-cs"/>
              </a:rPr>
              <a:t>Heilsa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itill 1">
            <a:extLst>
              <a:ext uri="{FF2B5EF4-FFF2-40B4-BE49-F238E27FC236}">
                <a16:creationId xmlns:a16="http://schemas.microsoft.com/office/drawing/2014/main" id="{0ABE4459-5E83-278C-64A3-7FE4D0852F8B}"/>
              </a:ext>
            </a:extLst>
          </p:cNvPr>
          <p:cNvSpPr txBox="1">
            <a:spLocks/>
          </p:cNvSpPr>
          <p:nvPr/>
        </p:nvSpPr>
        <p:spPr>
          <a:xfrm>
            <a:off x="7141365" y="3760800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ea typeface="+mj-ea"/>
                <a:cs typeface="+mj-cs"/>
              </a:rPr>
              <a:t>Menntun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8" name="Graphic 17" descr="Work from home house outline">
            <a:extLst>
              <a:ext uri="{FF2B5EF4-FFF2-40B4-BE49-F238E27FC236}">
                <a16:creationId xmlns:a16="http://schemas.microsoft.com/office/drawing/2014/main" id="{1DA4F4C2-485B-6873-ACB6-B009D9DF2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9223" y="2639997"/>
            <a:ext cx="773553" cy="914400"/>
          </a:xfrm>
          <a:prstGeom prst="rect">
            <a:avLst/>
          </a:prstGeom>
        </p:spPr>
      </p:pic>
      <p:pic>
        <p:nvPicPr>
          <p:cNvPr id="20" name="Graphic 19" descr="Scales of justice outline">
            <a:extLst>
              <a:ext uri="{FF2B5EF4-FFF2-40B4-BE49-F238E27FC236}">
                <a16:creationId xmlns:a16="http://schemas.microsoft.com/office/drawing/2014/main" id="{9254107F-7A6C-0FA5-45E1-CA1188C4D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0169" y="2639997"/>
            <a:ext cx="773553" cy="914400"/>
          </a:xfrm>
          <a:prstGeom prst="rect">
            <a:avLst/>
          </a:prstGeom>
        </p:spPr>
      </p:pic>
      <p:pic>
        <p:nvPicPr>
          <p:cNvPr id="22" name="Graphic 21" descr="Van outline">
            <a:extLst>
              <a:ext uri="{FF2B5EF4-FFF2-40B4-BE49-F238E27FC236}">
                <a16:creationId xmlns:a16="http://schemas.microsoft.com/office/drawing/2014/main" id="{50F10681-E646-47D6-C35F-6A6C87A63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0690" y="2689350"/>
            <a:ext cx="773553" cy="914400"/>
          </a:xfrm>
          <a:prstGeom prst="rect">
            <a:avLst/>
          </a:prstGeom>
        </p:spPr>
      </p:pic>
      <p:sp>
        <p:nvSpPr>
          <p:cNvPr id="25" name="Titill 1">
            <a:extLst>
              <a:ext uri="{FF2B5EF4-FFF2-40B4-BE49-F238E27FC236}">
                <a16:creationId xmlns:a16="http://schemas.microsoft.com/office/drawing/2014/main" id="{F8484C8B-E95A-CF70-560A-D4C05A49D144}"/>
              </a:ext>
            </a:extLst>
          </p:cNvPr>
          <p:cNvSpPr txBox="1">
            <a:spLocks/>
          </p:cNvSpPr>
          <p:nvPr/>
        </p:nvSpPr>
        <p:spPr>
          <a:xfrm>
            <a:off x="230297" y="4326828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reka fyrirtæki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stofna fyrirtæki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vinna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borga skatta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000" b="0" spc="0">
                <a:solidFill>
                  <a:srgbClr val="00003C"/>
                </a:solidFill>
                <a:latin typeface="IBM Plex Sans" panose="020B0503050203000203" pitchFamily="34" charset="0"/>
              </a:rPr>
              <a:t>Að missa vinnuna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verða gjaldþrota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28" name="Titill 1">
            <a:extLst>
              <a:ext uri="{FF2B5EF4-FFF2-40B4-BE49-F238E27FC236}">
                <a16:creationId xmlns:a16="http://schemas.microsoft.com/office/drawing/2014/main" id="{E77F15D1-B8C2-E770-F9EF-2E3C94BE732D}"/>
              </a:ext>
            </a:extLst>
          </p:cNvPr>
          <p:cNvSpPr txBox="1">
            <a:spLocks/>
          </p:cNvSpPr>
          <p:nvPr/>
        </p:nvSpPr>
        <p:spPr>
          <a:xfrm>
            <a:off x="2011260" y="4326828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s-IS" sz="1000" b="0" spc="0">
                <a:solidFill>
                  <a:srgbClr val="00003C"/>
                </a:solidFill>
                <a:latin typeface="IBM Plex Sans" panose="020B0503050203000203" pitchFamily="34" charset="0"/>
              </a:rPr>
              <a:t>Að skrá sig í sambúð</a:t>
            </a:r>
          </a:p>
          <a:p>
            <a:pPr algn="ctr">
              <a:lnSpc>
                <a:spcPct val="150000"/>
              </a:lnSpc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</a:t>
            </a:r>
            <a:r>
              <a:rPr lang="is-IS" sz="1000" b="0" spc="0">
                <a:solidFill>
                  <a:srgbClr val="00003C"/>
                </a:solidFill>
                <a:latin typeface="IBM Plex Sans" panose="020B0503050203000203" pitchFamily="34" charset="0"/>
              </a:rPr>
              <a:t>byrja að búa</a:t>
            </a:r>
          </a:p>
          <a:p>
            <a:pPr algn="ctr">
              <a:lnSpc>
                <a:spcPct val="150000"/>
              </a:lnSpc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flytja til Íslands</a:t>
            </a:r>
          </a:p>
          <a:p>
            <a:pPr algn="ctr">
              <a:lnSpc>
                <a:spcPct val="150000"/>
              </a:lnSpc>
            </a:pPr>
            <a:r>
              <a:rPr lang="is-IS" sz="1000" b="0" spc="0">
                <a:solidFill>
                  <a:srgbClr val="00003C"/>
                </a:solidFill>
                <a:latin typeface="IBM Plex Sans" panose="020B0503050203000203" pitchFamily="34" charset="0"/>
              </a:rPr>
              <a:t>Að leigja húsnæði</a:t>
            </a:r>
          </a:p>
          <a:p>
            <a:pPr algn="ctr">
              <a:lnSpc>
                <a:spcPct val="150000"/>
              </a:lnSpc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eiga húsnæði</a:t>
            </a:r>
          </a:p>
          <a:p>
            <a:pPr algn="ctr">
              <a:lnSpc>
                <a:spcPct val="150000"/>
              </a:lnSpc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29" name="Titill 1">
            <a:extLst>
              <a:ext uri="{FF2B5EF4-FFF2-40B4-BE49-F238E27FC236}">
                <a16:creationId xmlns:a16="http://schemas.microsoft.com/office/drawing/2014/main" id="{1C6AB015-F653-4458-1BCB-A3C09CACE656}"/>
              </a:ext>
            </a:extLst>
          </p:cNvPr>
          <p:cNvSpPr txBox="1">
            <a:spLocks/>
          </p:cNvSpPr>
          <p:nvPr/>
        </p:nvSpPr>
        <p:spPr>
          <a:xfrm>
            <a:off x="3669013" y="4326828"/>
            <a:ext cx="1486957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eldast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missa ástvin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giftast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skilja</a:t>
            </a:r>
          </a:p>
        </p:txBody>
      </p:sp>
      <p:sp>
        <p:nvSpPr>
          <p:cNvPr id="30" name="Titill 1">
            <a:extLst>
              <a:ext uri="{FF2B5EF4-FFF2-40B4-BE49-F238E27FC236}">
                <a16:creationId xmlns:a16="http://schemas.microsoft.com/office/drawing/2014/main" id="{6D49C18E-FB9C-658B-F92E-A921F3A598EE}"/>
              </a:ext>
            </a:extLst>
          </p:cNvPr>
          <p:cNvSpPr txBox="1">
            <a:spLocks/>
          </p:cNvSpPr>
          <p:nvPr/>
        </p:nvSpPr>
        <p:spPr>
          <a:xfrm>
            <a:off x="5215825" y="4326828"/>
            <a:ext cx="1788841" cy="55306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veikjast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slasast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000" b="0" spc="0">
                <a:solidFill>
                  <a:srgbClr val="00003C"/>
                </a:solidFill>
                <a:latin typeface="IBM Plex Sans" panose="020B0503050203000203" pitchFamily="34" charset="0"/>
              </a:rPr>
              <a:t>Að verða fyrir örorku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31" name="Titill 1">
            <a:extLst>
              <a:ext uri="{FF2B5EF4-FFF2-40B4-BE49-F238E27FC236}">
                <a16:creationId xmlns:a16="http://schemas.microsoft.com/office/drawing/2014/main" id="{7DF5E368-DF0D-0817-DE5F-7465B76EBA8B}"/>
              </a:ext>
            </a:extLst>
          </p:cNvPr>
          <p:cNvSpPr txBox="1">
            <a:spLocks/>
          </p:cNvSpPr>
          <p:nvPr/>
        </p:nvSpPr>
        <p:spPr>
          <a:xfrm>
            <a:off x="7196933" y="4326828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byrja í leikskóla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byrja í grunnskóla</a:t>
            </a:r>
          </a:p>
          <a:p>
            <a:pPr algn="ctr">
              <a:lnSpc>
                <a:spcPct val="150000"/>
              </a:lnSpc>
              <a:defRPr/>
            </a:pPr>
            <a:r>
              <a:rPr lang="is-IS" sz="1000" b="0" spc="0">
                <a:solidFill>
                  <a:srgbClr val="00003C"/>
                </a:solidFill>
                <a:latin typeface="IBM Plex Sans" panose="020B0503050203000203" pitchFamily="34" charset="0"/>
              </a:rPr>
              <a:t>Að byrja í framhaldsskóla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byrja í </a:t>
            </a:r>
            <a:r>
              <a:rPr lang="is-IS" sz="1000" b="0" spc="0">
                <a:solidFill>
                  <a:srgbClr val="00003C"/>
                </a:solidFill>
                <a:latin typeface="IBM Plex Sans" panose="020B0503050203000203" pitchFamily="34" charset="0"/>
              </a:rPr>
              <a:t>háskóla</a:t>
            </a:r>
          </a:p>
          <a:p>
            <a:pPr algn="ctr">
              <a:lnSpc>
                <a:spcPct val="150000"/>
              </a:lnSpc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pic>
        <p:nvPicPr>
          <p:cNvPr id="34" name="Graphic 33" descr="Lunch Box outline">
            <a:extLst>
              <a:ext uri="{FF2B5EF4-FFF2-40B4-BE49-F238E27FC236}">
                <a16:creationId xmlns:a16="http://schemas.microsoft.com/office/drawing/2014/main" id="{B74420D5-AEA8-B562-0634-6B932B762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9103" y="2679993"/>
            <a:ext cx="773553" cy="914400"/>
          </a:xfrm>
          <a:prstGeom prst="rect">
            <a:avLst/>
          </a:prstGeom>
        </p:spPr>
      </p:pic>
      <p:pic>
        <p:nvPicPr>
          <p:cNvPr id="16" name="Graphic 15" descr="Heart with pulse outline">
            <a:extLst>
              <a:ext uri="{FF2B5EF4-FFF2-40B4-BE49-F238E27FC236}">
                <a16:creationId xmlns:a16="http://schemas.microsoft.com/office/drawing/2014/main" id="{81A88117-B613-742F-10FB-F096454337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8302" y="2689350"/>
            <a:ext cx="773553" cy="9144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8D0C5063-2B15-4160-952A-CBF088C9F28B}"/>
              </a:ext>
            </a:extLst>
          </p:cNvPr>
          <p:cNvSpPr/>
          <p:nvPr/>
        </p:nvSpPr>
        <p:spPr>
          <a:xfrm>
            <a:off x="8711701" y="2349137"/>
            <a:ext cx="1644561" cy="408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18335B45-4960-492C-96EB-6F84A428288B}"/>
              </a:ext>
            </a:extLst>
          </p:cNvPr>
          <p:cNvSpPr/>
          <p:nvPr/>
        </p:nvSpPr>
        <p:spPr>
          <a:xfrm>
            <a:off x="10417594" y="2349137"/>
            <a:ext cx="1644561" cy="408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ill 1">
            <a:extLst>
              <a:ext uri="{FF2B5EF4-FFF2-40B4-BE49-F238E27FC236}">
                <a16:creationId xmlns:a16="http://schemas.microsoft.com/office/drawing/2014/main" id="{307A2656-F555-46E0-B95C-F4E3385473A3}"/>
              </a:ext>
            </a:extLst>
          </p:cNvPr>
          <p:cNvSpPr txBox="1">
            <a:spLocks/>
          </p:cNvSpPr>
          <p:nvPr/>
        </p:nvSpPr>
        <p:spPr>
          <a:xfrm>
            <a:off x="8848401" y="3760801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ea typeface="+mj-ea"/>
                <a:cs typeface="+mj-cs"/>
              </a:rPr>
              <a:t>Samfélag og réttindi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3" name="Titill 1">
            <a:extLst>
              <a:ext uri="{FF2B5EF4-FFF2-40B4-BE49-F238E27FC236}">
                <a16:creationId xmlns:a16="http://schemas.microsoft.com/office/drawing/2014/main" id="{C47731F9-B780-4F55-AA63-4DF6BFCE6B07}"/>
              </a:ext>
            </a:extLst>
          </p:cNvPr>
          <p:cNvSpPr txBox="1">
            <a:spLocks/>
          </p:cNvSpPr>
          <p:nvPr/>
        </p:nvSpPr>
        <p:spPr>
          <a:xfrm>
            <a:off x="10548529" y="3773763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ea typeface="+mj-ea"/>
                <a:cs typeface="+mj-cs"/>
              </a:rPr>
              <a:t>Samgöngur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5" name="Graphic 17" descr="Work from home house outline">
            <a:extLst>
              <a:ext uri="{FF2B5EF4-FFF2-40B4-BE49-F238E27FC236}">
                <a16:creationId xmlns:a16="http://schemas.microsoft.com/office/drawing/2014/main" id="{C0ADAB6E-A203-454E-97A2-3A6AC40B4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6870" y="2639997"/>
            <a:ext cx="773553" cy="914400"/>
          </a:xfrm>
          <a:prstGeom prst="rect">
            <a:avLst/>
          </a:prstGeom>
        </p:spPr>
      </p:pic>
      <p:pic>
        <p:nvPicPr>
          <p:cNvPr id="36" name="Graphic 19" descr="Scales of justice outline">
            <a:extLst>
              <a:ext uri="{FF2B5EF4-FFF2-40B4-BE49-F238E27FC236}">
                <a16:creationId xmlns:a16="http://schemas.microsoft.com/office/drawing/2014/main" id="{B7E91F67-CF25-4B07-8874-5A93EC940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3097" y="2612133"/>
            <a:ext cx="773553" cy="914400"/>
          </a:xfrm>
          <a:prstGeom prst="rect">
            <a:avLst/>
          </a:prstGeom>
        </p:spPr>
      </p:pic>
      <p:sp>
        <p:nvSpPr>
          <p:cNvPr id="37" name="Titill 1">
            <a:extLst>
              <a:ext uri="{FF2B5EF4-FFF2-40B4-BE49-F238E27FC236}">
                <a16:creationId xmlns:a16="http://schemas.microsoft.com/office/drawing/2014/main" id="{4503E4FD-E523-47C8-97C6-8715635A8D1C}"/>
              </a:ext>
            </a:extLst>
          </p:cNvPr>
          <p:cNvSpPr txBox="1">
            <a:spLocks/>
          </p:cNvSpPr>
          <p:nvPr/>
        </p:nvSpPr>
        <p:spPr>
          <a:xfrm>
            <a:off x="8649227" y="4326828"/>
            <a:ext cx="1788841" cy="55306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sækja um leyfi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hafa áhrif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000" b="0" spc="0">
                <a:solidFill>
                  <a:srgbClr val="00003C"/>
                </a:solidFill>
                <a:latin typeface="IBM Plex Sans" panose="020B0503050203000203" pitchFamily="34" charset="0"/>
              </a:rPr>
              <a:t>„Óskalisti þjóðarinnar“</a:t>
            </a: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  <p:sp>
        <p:nvSpPr>
          <p:cNvPr id="38" name="Titill 1">
            <a:extLst>
              <a:ext uri="{FF2B5EF4-FFF2-40B4-BE49-F238E27FC236}">
                <a16:creationId xmlns:a16="http://schemas.microsoft.com/office/drawing/2014/main" id="{F94F670C-8A7F-43F7-B1CF-13D31274C7A5}"/>
              </a:ext>
            </a:extLst>
          </p:cNvPr>
          <p:cNvSpPr txBox="1">
            <a:spLocks/>
          </p:cNvSpPr>
          <p:nvPr/>
        </p:nvSpPr>
        <p:spPr>
          <a:xfrm>
            <a:off x="10609861" y="4326828"/>
            <a:ext cx="1371160" cy="5530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keyra bíl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eiga bíl</a:t>
            </a:r>
          </a:p>
          <a:p>
            <a:pPr algn="ctr">
              <a:lnSpc>
                <a:spcPct val="150000"/>
              </a:lnSpc>
            </a:pP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IBM Plex Sans" panose="020B0503050203000203" pitchFamily="34" charset="0"/>
                <a:ea typeface="+mj-ea"/>
                <a:cs typeface="+mj-cs"/>
              </a:rPr>
              <a:t>Að ferðast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000" b="0" i="0" u="none" strike="noStrike" kern="1200" cap="none" spc="0" normalizeH="0" baseline="0" noProof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IBM Plex Sans" panose="020B050305020300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150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myndar 3" descr="Mynd sem inniheldur texti, skj�mynd&#10;&#10;Lýsing sjálfkrafa búin til">
            <a:extLst>
              <a:ext uri="{FF2B5EF4-FFF2-40B4-BE49-F238E27FC236}">
                <a16:creationId xmlns:a16="http://schemas.microsoft.com/office/drawing/2014/main" id="{FC7E6A9C-BAF3-43EF-99B6-8F9CC9DFB3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33" b="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24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myndar 3" descr="Mynd sem inniheldur texti, skj�mynd&#10;&#10;Lýsing sjálfkrafa búin til">
            <a:extLst>
              <a:ext uri="{FF2B5EF4-FFF2-40B4-BE49-F238E27FC236}">
                <a16:creationId xmlns:a16="http://schemas.microsoft.com/office/drawing/2014/main" id="{49BFB912-0439-448A-BA3C-D98D08FD5A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75" b="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4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12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493A841-E10C-4319-AC33-4CD9F968D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292" y="85638"/>
            <a:ext cx="9055569" cy="2107056"/>
          </a:xfrm>
        </p:spPr>
        <p:txBody>
          <a:bodyPr/>
          <a:lstStyle/>
          <a:p>
            <a:r>
              <a:rPr lang="is-IS" sz="5400"/>
              <a:t>Áhersla </a:t>
            </a:r>
            <a:br>
              <a:rPr lang="is-IS" sz="5400"/>
            </a:br>
            <a:r>
              <a:rPr lang="is-IS" sz="5400"/>
              <a:t>ríkisstjórnarinnar</a:t>
            </a:r>
            <a:endParaRPr lang="LID4096" sz="5400"/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FB1FB8BD-5333-494B-9F3B-268DB06BF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0144" y="2769261"/>
            <a:ext cx="8490857" cy="3547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s-IS" b="0" i="0">
                <a:solidFill>
                  <a:srgbClr val="323130"/>
                </a:solidFill>
                <a:effectLst/>
                <a:latin typeface="Segoe UI"/>
              </a:rPr>
              <a:t>Verkefnið </a:t>
            </a:r>
            <a:r>
              <a:rPr lang="is-IS" b="1" i="0">
                <a:solidFill>
                  <a:srgbClr val="323130"/>
                </a:solidFill>
                <a:effectLst/>
                <a:latin typeface="Segoe UI"/>
              </a:rPr>
              <a:t>Gott að eldast</a:t>
            </a:r>
            <a:r>
              <a:rPr lang="is-IS" b="0" i="0">
                <a:solidFill>
                  <a:srgbClr val="323130"/>
                </a:solidFill>
                <a:effectLst/>
                <a:latin typeface="Segoe UI"/>
              </a:rPr>
              <a:t> er á ábyrgð félags- og vinnumarkaðsráðuneytis og heilbrigðisráðuneytis og er unnið í samvinnu við fjármála- og efnahagsráðherra, Samband íslenskra sveitarfélaga og Landssamband eldri borgara.</a:t>
            </a:r>
            <a:endParaRPr lang="is-IS">
              <a:solidFill>
                <a:srgbClr val="323130"/>
              </a:solidFill>
              <a:latin typeface="Segoe UI"/>
            </a:endParaRPr>
          </a:p>
          <a:p>
            <a:pPr algn="just"/>
            <a:endParaRPr lang="is-IS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pPr algn="just"/>
            <a:r>
              <a:rPr lang="is-IS">
                <a:solidFill>
                  <a:srgbClr val="323130"/>
                </a:solidFill>
                <a:latin typeface="Segoe UI" panose="020B0502040204020203" pitchFamily="34" charset="0"/>
              </a:rPr>
              <a:t>Aðgerðaáætlun tók gildi 2024 og er út 2027.</a:t>
            </a:r>
            <a:endParaRPr lang="is-IS" b="0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s-IS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pPr algn="just"/>
            <a:endParaRPr lang="is-IS" b="0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>
            <a:extLst>
              <a:ext uri="{FF2B5EF4-FFF2-40B4-BE49-F238E27FC236}">
                <a16:creationId xmlns:a16="http://schemas.microsoft.com/office/drawing/2014/main" id="{2BE08B4E-5D18-4078-90AE-B2D9B53C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881349"/>
            <a:ext cx="4715219" cy="2054127"/>
          </a:xfrm>
        </p:spPr>
        <p:txBody>
          <a:bodyPr>
            <a:normAutofit fontScale="90000"/>
          </a:bodyPr>
          <a:lstStyle/>
          <a:p>
            <a:r>
              <a:rPr lang="is-IS" sz="6000"/>
              <a:t>Áskorun samfélagsins</a:t>
            </a:r>
            <a:endParaRPr lang="LID4096" sz="6000"/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83B61B82-80E8-4BF8-A300-192C1C667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/>
              <a:t>Fjölgun eldra fólks í þjónustu</a:t>
            </a:r>
          </a:p>
          <a:p>
            <a:endParaRPr lang="is-I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/>
              <a:t>Takmarkaður mannauður 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910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aðgengill myndar 8" descr="Mynd sem inniheldur texti&#10;&#10;Lýsing sjálfkrafa búin til">
            <a:extLst>
              <a:ext uri="{FF2B5EF4-FFF2-40B4-BE49-F238E27FC236}">
                <a16:creationId xmlns:a16="http://schemas.microsoft.com/office/drawing/2014/main" id="{A0C5FEF0-E2DE-4DCB-8C8B-A75CE77CC8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300" r="1" b="1"/>
          <a:stretch/>
        </p:blipFill>
        <p:spPr>
          <a:xfrm>
            <a:off x="1" y="0"/>
            <a:ext cx="6096000" cy="6858000"/>
          </a:xfrm>
          <a:noFill/>
        </p:spPr>
      </p:pic>
      <p:pic>
        <p:nvPicPr>
          <p:cNvPr id="11" name="Staðgengill efnis 10" descr="Mynd sem inniheldur texti, skj�mynd, n�mer, papp�r&#10;&#10;Lýsing sjálfkrafa búin til">
            <a:extLst>
              <a:ext uri="{FF2B5EF4-FFF2-40B4-BE49-F238E27FC236}">
                <a16:creationId xmlns:a16="http://schemas.microsoft.com/office/drawing/2014/main" id="{CA856F2C-22FE-4A88-9ED7-B407EB265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816" y="107879"/>
            <a:ext cx="5202929" cy="6750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tjarna: 5 punktar 1">
            <a:extLst>
              <a:ext uri="{FF2B5EF4-FFF2-40B4-BE49-F238E27FC236}">
                <a16:creationId xmlns:a16="http://schemas.microsoft.com/office/drawing/2014/main" id="{2856FB77-251F-44A9-8A97-3E6ABE52D88F}"/>
              </a:ext>
            </a:extLst>
          </p:cNvPr>
          <p:cNvSpPr/>
          <p:nvPr/>
        </p:nvSpPr>
        <p:spPr>
          <a:xfrm>
            <a:off x="6983787" y="1458836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Stjarna: 5 punktar 5">
            <a:extLst>
              <a:ext uri="{FF2B5EF4-FFF2-40B4-BE49-F238E27FC236}">
                <a16:creationId xmlns:a16="http://schemas.microsoft.com/office/drawing/2014/main" id="{520F8317-7E18-40EE-BE6F-4701B8A5EAA3}"/>
              </a:ext>
            </a:extLst>
          </p:cNvPr>
          <p:cNvSpPr/>
          <p:nvPr/>
        </p:nvSpPr>
        <p:spPr>
          <a:xfrm>
            <a:off x="6983787" y="1575377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Stjarna: 5 punktar 6">
            <a:extLst>
              <a:ext uri="{FF2B5EF4-FFF2-40B4-BE49-F238E27FC236}">
                <a16:creationId xmlns:a16="http://schemas.microsoft.com/office/drawing/2014/main" id="{2E182671-FD00-4B24-A433-E42BAD5F7EC9}"/>
              </a:ext>
            </a:extLst>
          </p:cNvPr>
          <p:cNvSpPr/>
          <p:nvPr/>
        </p:nvSpPr>
        <p:spPr>
          <a:xfrm>
            <a:off x="6983787" y="1750188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Stjarna: 5 punktar 7">
            <a:extLst>
              <a:ext uri="{FF2B5EF4-FFF2-40B4-BE49-F238E27FC236}">
                <a16:creationId xmlns:a16="http://schemas.microsoft.com/office/drawing/2014/main" id="{80ACBF61-1A51-4DA7-B476-F05768FE03E6}"/>
              </a:ext>
            </a:extLst>
          </p:cNvPr>
          <p:cNvSpPr/>
          <p:nvPr/>
        </p:nvSpPr>
        <p:spPr>
          <a:xfrm>
            <a:off x="6992154" y="2462705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jarna: 5 punktar 9">
            <a:extLst>
              <a:ext uri="{FF2B5EF4-FFF2-40B4-BE49-F238E27FC236}">
                <a16:creationId xmlns:a16="http://schemas.microsoft.com/office/drawing/2014/main" id="{95D7B358-5FBB-4628-AEA2-B224B1F0A221}"/>
              </a:ext>
            </a:extLst>
          </p:cNvPr>
          <p:cNvSpPr/>
          <p:nvPr/>
        </p:nvSpPr>
        <p:spPr>
          <a:xfrm>
            <a:off x="6983787" y="2052717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Stjarna: 5 punktar 11">
            <a:extLst>
              <a:ext uri="{FF2B5EF4-FFF2-40B4-BE49-F238E27FC236}">
                <a16:creationId xmlns:a16="http://schemas.microsoft.com/office/drawing/2014/main" id="{6589C353-BF0E-4642-84E2-2034695F25AF}"/>
              </a:ext>
            </a:extLst>
          </p:cNvPr>
          <p:cNvSpPr/>
          <p:nvPr/>
        </p:nvSpPr>
        <p:spPr>
          <a:xfrm>
            <a:off x="7007294" y="3072138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Stjarna: 5 punktar 12">
            <a:extLst>
              <a:ext uri="{FF2B5EF4-FFF2-40B4-BE49-F238E27FC236}">
                <a16:creationId xmlns:a16="http://schemas.microsoft.com/office/drawing/2014/main" id="{C7D6CFAA-AF5B-4A54-9987-EE6B0F41995B}"/>
              </a:ext>
            </a:extLst>
          </p:cNvPr>
          <p:cNvSpPr/>
          <p:nvPr/>
        </p:nvSpPr>
        <p:spPr>
          <a:xfrm>
            <a:off x="7007294" y="3233492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Stjarna: 5 punktar 13">
            <a:extLst>
              <a:ext uri="{FF2B5EF4-FFF2-40B4-BE49-F238E27FC236}">
                <a16:creationId xmlns:a16="http://schemas.microsoft.com/office/drawing/2014/main" id="{287CED8E-8AB8-4E3D-9FEE-4A4E0C60E20A}"/>
              </a:ext>
            </a:extLst>
          </p:cNvPr>
          <p:cNvSpPr/>
          <p:nvPr/>
        </p:nvSpPr>
        <p:spPr>
          <a:xfrm>
            <a:off x="7046540" y="4094558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Stjarna: 5 punktar 14">
            <a:extLst>
              <a:ext uri="{FF2B5EF4-FFF2-40B4-BE49-F238E27FC236}">
                <a16:creationId xmlns:a16="http://schemas.microsoft.com/office/drawing/2014/main" id="{55EDB804-55B8-453E-BB2C-A054CD2E1F5E}"/>
              </a:ext>
            </a:extLst>
          </p:cNvPr>
          <p:cNvSpPr/>
          <p:nvPr/>
        </p:nvSpPr>
        <p:spPr>
          <a:xfrm>
            <a:off x="7046540" y="4250065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Stjarna: 5 punktar 15">
            <a:extLst>
              <a:ext uri="{FF2B5EF4-FFF2-40B4-BE49-F238E27FC236}">
                <a16:creationId xmlns:a16="http://schemas.microsoft.com/office/drawing/2014/main" id="{A1DAF45F-A7DB-40E4-8284-725F5611617F}"/>
              </a:ext>
            </a:extLst>
          </p:cNvPr>
          <p:cNvSpPr/>
          <p:nvPr/>
        </p:nvSpPr>
        <p:spPr>
          <a:xfrm>
            <a:off x="7007294" y="4524084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Stjarna: 5 punktar 16">
            <a:extLst>
              <a:ext uri="{FF2B5EF4-FFF2-40B4-BE49-F238E27FC236}">
                <a16:creationId xmlns:a16="http://schemas.microsoft.com/office/drawing/2014/main" id="{270200D1-4465-4FC8-AE92-67479E90833E}"/>
              </a:ext>
            </a:extLst>
          </p:cNvPr>
          <p:cNvSpPr/>
          <p:nvPr/>
        </p:nvSpPr>
        <p:spPr>
          <a:xfrm>
            <a:off x="7016585" y="5540657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Stjarna: 5 punktar 17">
            <a:extLst>
              <a:ext uri="{FF2B5EF4-FFF2-40B4-BE49-F238E27FC236}">
                <a16:creationId xmlns:a16="http://schemas.microsoft.com/office/drawing/2014/main" id="{359E7C52-61DB-427A-9DF5-6D408E3F3AEA}"/>
              </a:ext>
            </a:extLst>
          </p:cNvPr>
          <p:cNvSpPr/>
          <p:nvPr/>
        </p:nvSpPr>
        <p:spPr>
          <a:xfrm>
            <a:off x="6992154" y="6141057"/>
            <a:ext cx="125506" cy="11654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66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ynd 5">
            <a:extLst>
              <a:ext uri="{FF2B5EF4-FFF2-40B4-BE49-F238E27FC236}">
                <a16:creationId xmlns:a16="http://schemas.microsoft.com/office/drawing/2014/main" id="{01D3E689-FBCE-4003-A0AF-EDD3BE63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44" y="283778"/>
            <a:ext cx="5416589" cy="634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Mynd 6">
            <a:extLst>
              <a:ext uri="{FF2B5EF4-FFF2-40B4-BE49-F238E27FC236}">
                <a16:creationId xmlns:a16="http://schemas.microsoft.com/office/drawing/2014/main" id="{DAD0DFA7-018F-4D47-A73E-9558B3B0C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479" y="317640"/>
            <a:ext cx="6112188" cy="63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1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51503774-47D0-4887-8762-432460E39D25}"/>
              </a:ext>
            </a:extLst>
          </p:cNvPr>
          <p:cNvGraphicFramePr>
            <a:graphicFrameLocks/>
          </p:cNvGraphicFramePr>
          <p:nvPr/>
        </p:nvGraphicFramePr>
        <p:xfrm>
          <a:off x="4667584" y="136525"/>
          <a:ext cx="5065713" cy="640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655C8E-6DFC-4781-9343-BD3E6132B455}"/>
              </a:ext>
            </a:extLst>
          </p:cNvPr>
          <p:cNvSpPr txBox="1"/>
          <p:nvPr/>
        </p:nvSpPr>
        <p:spPr>
          <a:xfrm>
            <a:off x="8810918" y="1545053"/>
            <a:ext cx="358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s-I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 Light" panose="020B0403050000020004" pitchFamily="34" charset="0"/>
                <a:ea typeface="+mn-ea"/>
                <a:cs typeface="+mn-cs"/>
              </a:rPr>
              <a:t>Virði</a:t>
            </a:r>
            <a:r>
              <a:rPr kumimoji="0" lang="is-IS" sz="28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GO Light" panose="020B0403050000020004" pitchFamily="34" charset="0"/>
                <a:ea typeface="+mn-ea"/>
                <a:cs typeface="+mn-cs"/>
              </a:rPr>
              <a:t> en ekki byrði </a:t>
            </a:r>
            <a:endParaRPr kumimoji="0" lang="is-I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GO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FAC3E-1B03-4ACD-A780-7A7E618FC71A}"/>
              </a:ext>
            </a:extLst>
          </p:cNvPr>
          <p:cNvSpPr txBox="1"/>
          <p:nvPr/>
        </p:nvSpPr>
        <p:spPr>
          <a:xfrm>
            <a:off x="2324559" y="3242392"/>
            <a:ext cx="3457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>
                <a:solidFill>
                  <a:srgbClr val="000000"/>
                </a:solidFill>
                <a:latin typeface="FiraGO Light" panose="020B0403050000020004" pitchFamily="34" charset="0"/>
              </a:rPr>
              <a:t>Gott að elska </a:t>
            </a:r>
          </a:p>
          <a:p>
            <a:pPr algn="ctr"/>
            <a:endParaRPr lang="is-IS" sz="2800" b="1">
              <a:solidFill>
                <a:srgbClr val="000000"/>
              </a:solidFill>
              <a:latin typeface="FiraGO Light" panose="020B040305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C12B5-4494-49D8-A51E-5915C3ABA63B}"/>
              </a:ext>
            </a:extLst>
          </p:cNvPr>
          <p:cNvSpPr txBox="1"/>
          <p:nvPr/>
        </p:nvSpPr>
        <p:spPr>
          <a:xfrm>
            <a:off x="8626214" y="4789727"/>
            <a:ext cx="284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>
                <a:solidFill>
                  <a:srgbClr val="000000"/>
                </a:solidFill>
                <a:latin typeface="FiraGO Light" panose="020B0403050000020004" pitchFamily="34" charset="0"/>
              </a:rPr>
              <a:t>Gott að elda</a:t>
            </a:r>
          </a:p>
        </p:txBody>
      </p:sp>
      <p:sp>
        <p:nvSpPr>
          <p:cNvPr id="2" name="Textarammi 1">
            <a:extLst>
              <a:ext uri="{FF2B5EF4-FFF2-40B4-BE49-F238E27FC236}">
                <a16:creationId xmlns:a16="http://schemas.microsoft.com/office/drawing/2014/main" id="{A09061EB-0C8B-485E-B064-896A13608F05}"/>
              </a:ext>
            </a:extLst>
          </p:cNvPr>
          <p:cNvSpPr txBox="1"/>
          <p:nvPr/>
        </p:nvSpPr>
        <p:spPr>
          <a:xfrm>
            <a:off x="644173" y="476786"/>
            <a:ext cx="45719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900" b="1">
                <a:solidFill>
                  <a:srgbClr val="73AA9B"/>
                </a:solidFill>
              </a:rPr>
              <a:t>SAFNA ORÐUM </a:t>
            </a:r>
            <a:endParaRPr lang="LID4096" sz="4900" b="1">
              <a:solidFill>
                <a:srgbClr val="73AA9B"/>
              </a:solidFill>
            </a:endParaRPr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91001494-0FC8-4994-B28A-BF27DD697800}"/>
              </a:ext>
            </a:extLst>
          </p:cNvPr>
          <p:cNvSpPr txBox="1"/>
          <p:nvPr/>
        </p:nvSpPr>
        <p:spPr>
          <a:xfrm>
            <a:off x="721292" y="4521319"/>
            <a:ext cx="45719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900" b="1">
                <a:solidFill>
                  <a:srgbClr val="73AA9B"/>
                </a:solidFill>
              </a:rPr>
              <a:t>SAFNA VINUM </a:t>
            </a:r>
            <a:endParaRPr lang="LID4096" sz="4900" b="1">
              <a:solidFill>
                <a:srgbClr val="73AA9B"/>
              </a:solidFill>
            </a:endParaRPr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D5B0E31E-FEB3-49C8-83C1-9B21FB287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3221" y="5367705"/>
            <a:ext cx="2280256" cy="954107"/>
          </a:xfrm>
          <a:prstGeom prst="rect">
            <a:avLst/>
          </a:prstGeom>
        </p:spPr>
      </p:pic>
      <p:pic>
        <p:nvPicPr>
          <p:cNvPr id="10" name="Mynd 9">
            <a:extLst>
              <a:ext uri="{FF2B5EF4-FFF2-40B4-BE49-F238E27FC236}">
                <a16:creationId xmlns:a16="http://schemas.microsoft.com/office/drawing/2014/main" id="{C9D4B508-FD32-4C27-B456-EE31155FA2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6214" y="3005874"/>
            <a:ext cx="3295650" cy="1190625"/>
          </a:xfrm>
          <a:prstGeom prst="rect">
            <a:avLst/>
          </a:prstGeom>
        </p:spPr>
      </p:pic>
      <p:pic>
        <p:nvPicPr>
          <p:cNvPr id="12" name="Mynd 11">
            <a:extLst>
              <a:ext uri="{FF2B5EF4-FFF2-40B4-BE49-F238E27FC236}">
                <a16:creationId xmlns:a16="http://schemas.microsoft.com/office/drawing/2014/main" id="{3AD7230C-210D-4590-83D3-9905BE2B25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4171" y="1106218"/>
            <a:ext cx="1150706" cy="1176564"/>
          </a:xfrm>
          <a:prstGeom prst="rect">
            <a:avLst/>
          </a:prstGeom>
        </p:spPr>
      </p:pic>
      <p:pic>
        <p:nvPicPr>
          <p:cNvPr id="15" name="Mynd 14">
            <a:extLst>
              <a:ext uri="{FF2B5EF4-FFF2-40B4-BE49-F238E27FC236}">
                <a16:creationId xmlns:a16="http://schemas.microsoft.com/office/drawing/2014/main" id="{3D189BE9-C321-4AAB-9903-7C3ADF293A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714" y="1733257"/>
            <a:ext cx="2600849" cy="12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788698F8-FBDD-4745-AC21-55DF279F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8441" y="972212"/>
            <a:ext cx="4194862" cy="55781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Upplýsingar um almenna og lögbundna þjónustu fyrir eldra fólk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Ráðgjafagátt með netspjalli eða símtali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Söfnun upplýsinga um hvað er gert vel og hvað má betur fara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Samræmi á orð notkun á vefsíðum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Samræmi á uppsetningu á vefsíðum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Ein leið fyrir umsóknir um þjónustu hjá ríki og sveitarfélögum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/>
              <a:t>Samræmt matstæki á landsvísu.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ID4096" sz="1800"/>
          </a:p>
        </p:txBody>
      </p:sp>
      <p:pic>
        <p:nvPicPr>
          <p:cNvPr id="4" name="Mynd 3" descr="Mynd sem inniheldur texti, skj�mynd, skjal&#10;&#10;Lýsing sjálfkrafa búin til">
            <a:extLst>
              <a:ext uri="{FF2B5EF4-FFF2-40B4-BE49-F238E27FC236}">
                <a16:creationId xmlns:a16="http://schemas.microsoft.com/office/drawing/2014/main" id="{5BE4365D-51A8-4F82-93D0-1264441AA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42" y="204598"/>
            <a:ext cx="4518280" cy="5578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Hægri slaufusvigi 8">
            <a:extLst>
              <a:ext uri="{FF2B5EF4-FFF2-40B4-BE49-F238E27FC236}">
                <a16:creationId xmlns:a16="http://schemas.microsoft.com/office/drawing/2014/main" id="{AE872FAC-8690-429E-A1D4-21515C2F962D}"/>
              </a:ext>
            </a:extLst>
          </p:cNvPr>
          <p:cNvSpPr/>
          <p:nvPr/>
        </p:nvSpPr>
        <p:spPr>
          <a:xfrm>
            <a:off x="5257118" y="838973"/>
            <a:ext cx="2129883" cy="4070195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Mynd 12" descr="Mynd sem inniheldur texti, hv�tur&#10;&#10;Lýsing sjálfkrafa búin til">
            <a:extLst>
              <a:ext uri="{FF2B5EF4-FFF2-40B4-BE49-F238E27FC236}">
                <a16:creationId xmlns:a16="http://schemas.microsoft.com/office/drawing/2014/main" id="{04062816-2451-4FDC-9E2E-17353B8C9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16" y="4871900"/>
            <a:ext cx="4153139" cy="1678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33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9E1C99F-E32D-43B6-A113-544A3639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250" y="228984"/>
            <a:ext cx="4980542" cy="1543997"/>
          </a:xfrm>
        </p:spPr>
        <p:txBody>
          <a:bodyPr anchor="b">
            <a:normAutofit/>
          </a:bodyPr>
          <a:lstStyle/>
          <a:p>
            <a:r>
              <a:rPr lang="is-IS"/>
              <a:t>Vitundarvakning</a:t>
            </a:r>
            <a:endParaRPr lang="LID4096"/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E46B9ED4-A9EE-48F2-9116-8C9CA409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299" y="2048499"/>
            <a:ext cx="5970445" cy="4010777"/>
          </a:xfrm>
        </p:spPr>
        <p:txBody>
          <a:bodyPr>
            <a:normAutofit/>
          </a:bodyPr>
          <a:lstStyle/>
          <a:p>
            <a:r>
              <a:rPr lang="is-IS">
                <a:latin typeface="Times New Roman" panose="02020603050405020304" pitchFamily="18" charset="0"/>
                <a:cs typeface="Arial" panose="020B0604020202020204" pitchFamily="34" charset="0"/>
              </a:rPr>
              <a:t> „Að draga úr félagslegri einangrun, aldursfordómum og auka þekkingu meðal almennings á mikilvægi alhliða heilsueflingar, samveru og samskipta milli kynslóða ásamt því að vekja fólk til umhugsunar um hvernig það geti sem best tryggt sér farsælt líf á efri árum.“</a:t>
            </a:r>
          </a:p>
          <a:p>
            <a:endParaRPr lang="LID4096" sz="2000"/>
          </a:p>
        </p:txBody>
      </p:sp>
      <p:pic>
        <p:nvPicPr>
          <p:cNvPr id="6" name="Mynd 5" descr="Mynd sem inniheldur texti, skj�mynd, skjal&#10;&#10;Lýsing sjálfkrafa búin til">
            <a:extLst>
              <a:ext uri="{FF2B5EF4-FFF2-40B4-BE49-F238E27FC236}">
                <a16:creationId xmlns:a16="http://schemas.microsoft.com/office/drawing/2014/main" id="{59B8DDC8-DDF0-4449-B98E-9F8393619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0763"/>
            <a:ext cx="4194176" cy="5189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BF8D0F4E-15DF-4CBC-9BA3-BC9724035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559" y="5640636"/>
            <a:ext cx="2600849" cy="12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7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>
            <a:extLst>
              <a:ext uri="{FF2B5EF4-FFF2-40B4-BE49-F238E27FC236}">
                <a16:creationId xmlns:a16="http://schemas.microsoft.com/office/drawing/2014/main" id="{55DC9B84-B62E-4225-A849-801D818F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611" y="236620"/>
            <a:ext cx="7892390" cy="1155864"/>
          </a:xfrm>
        </p:spPr>
        <p:txBody>
          <a:bodyPr>
            <a:normAutofit/>
          </a:bodyPr>
          <a:lstStyle/>
          <a:p>
            <a:pPr algn="ctr"/>
            <a:r>
              <a:rPr lang="is-IS"/>
              <a:t>Þörf fyrir nýtt matstæki</a:t>
            </a:r>
            <a:endParaRPr lang="LID4096"/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788698F8-FBDD-4745-AC21-55DF279F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579" y="1851887"/>
            <a:ext cx="7892390" cy="4171012"/>
          </a:xfrm>
        </p:spPr>
        <p:txBody>
          <a:bodyPr/>
          <a:lstStyle/>
          <a:p>
            <a:r>
              <a:rPr lang="is-IS" sz="2400">
                <a:latin typeface="Times New Roman" panose="02020603050405020304" pitchFamily="18" charset="0"/>
                <a:cs typeface="Arial" panose="020B0604020202020204" pitchFamily="34" charset="0"/>
              </a:rPr>
              <a:t>Samræmt matstæki á landsvísu sem metur þörf fyrir þjónustu.</a:t>
            </a:r>
          </a:p>
          <a:p>
            <a:r>
              <a:rPr lang="is-IS" sz="2400">
                <a:latin typeface="Times New Roman" panose="02020603050405020304" pitchFamily="18" charset="0"/>
                <a:cs typeface="Arial" panose="020B0604020202020204" pitchFamily="34" charset="0"/>
              </a:rPr>
              <a:t>Einstaklingur metur sjálfur getu sína.</a:t>
            </a:r>
          </a:p>
          <a:p>
            <a:r>
              <a:rPr lang="is-IS" sz="2400">
                <a:latin typeface="Times New Roman" panose="02020603050405020304" pitchFamily="18" charset="0"/>
                <a:cs typeface="Arial" panose="020B0604020202020204" pitchFamily="34" charset="0"/>
              </a:rPr>
              <a:t>Styður við samþætta heimaþjónustu.</a:t>
            </a:r>
          </a:p>
          <a:p>
            <a:r>
              <a:rPr lang="is-IS" sz="2400">
                <a:latin typeface="Times New Roman" panose="02020603050405020304" pitchFamily="18" charset="0"/>
                <a:cs typeface="Arial" panose="020B0604020202020204" pitchFamily="34" charset="0"/>
              </a:rPr>
              <a:t>Mælitæki sem tilheyrir ekki einni fagstétt.</a:t>
            </a:r>
          </a:p>
          <a:p>
            <a:r>
              <a:rPr lang="is-IS" sz="2400">
                <a:latin typeface="Times New Roman" panose="02020603050405020304" pitchFamily="18" charset="0"/>
                <a:cs typeface="Arial" panose="020B0604020202020204" pitchFamily="34" charset="0"/>
              </a:rPr>
              <a:t>Betri nýting á vinnutíma starfsfólks.</a:t>
            </a:r>
          </a:p>
          <a:p>
            <a:r>
              <a:rPr lang="is-IS" sz="2400">
                <a:latin typeface="Times New Roman" panose="02020603050405020304" pitchFamily="18" charset="0"/>
                <a:cs typeface="Arial" panose="020B0604020202020204" pitchFamily="34" charset="0"/>
              </a:rPr>
              <a:t>Nýtt upphaf innleiðingar á matstæki- samþætt heimaþjónusta.</a:t>
            </a:r>
          </a:p>
          <a:p>
            <a:endParaRPr lang="LID4096"/>
          </a:p>
        </p:txBody>
      </p:sp>
      <p:pic>
        <p:nvPicPr>
          <p:cNvPr id="2" name="Mynd 1">
            <a:extLst>
              <a:ext uri="{FF2B5EF4-FFF2-40B4-BE49-F238E27FC236}">
                <a16:creationId xmlns:a16="http://schemas.microsoft.com/office/drawing/2014/main" id="{BC396FDA-ED78-466A-88F1-E8324238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482887"/>
            <a:ext cx="3434229" cy="492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131827"/>
      </p:ext>
    </p:extLst>
  </p:cSld>
  <p:clrMapOvr>
    <a:masterClrMapping/>
  </p:clrMapOvr>
</p:sld>
</file>

<file path=ppt/theme/theme1.xml><?xml version="1.0" encoding="utf-8"?>
<a:theme xmlns:a="http://schemas.openxmlformats.org/drawingml/2006/main" name="GOTT_AD_ELDAST_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ka_Gott_Ad_Eldast_TemplatePPT" id="{34E6D696-C340-1047-AB00-B5A3267E84FE}" vid="{89530A6C-4FE0-E642-B23D-5E564BE3E0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Widescreen</PresentationFormat>
  <Paragraphs>128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FiraGO Light</vt:lpstr>
      <vt:lpstr>Helvetica Neue</vt:lpstr>
      <vt:lpstr>Helvetica Neue Medium</vt:lpstr>
      <vt:lpstr>IBM Plex Sans</vt:lpstr>
      <vt:lpstr>Segoe UI</vt:lpstr>
      <vt:lpstr>System Font Regular</vt:lpstr>
      <vt:lpstr>Times New Roman</vt:lpstr>
      <vt:lpstr>GOTT_AD_ELDAST_THEMA</vt:lpstr>
      <vt:lpstr>PowerPoint Presentation</vt:lpstr>
      <vt:lpstr>Áhersla  ríkisstjórnarinnar</vt:lpstr>
      <vt:lpstr>Áskorun samfélagsins</vt:lpstr>
      <vt:lpstr>PowerPoint Presentation</vt:lpstr>
      <vt:lpstr>PowerPoint Presentation</vt:lpstr>
      <vt:lpstr>PowerPoint Presentation</vt:lpstr>
      <vt:lpstr>PowerPoint Presentation</vt:lpstr>
      <vt:lpstr>Vitundarvakning</vt:lpstr>
      <vt:lpstr>Þörf fyrir nýtt matstæki</vt:lpstr>
      <vt:lpstr>Markmið</vt:lpstr>
      <vt:lpstr>PowerPoint Presentation</vt:lpstr>
      <vt:lpstr>PowerPoint Presentation</vt:lpstr>
      <vt:lpstr>Lífsviðburðir 2024-2026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Berglind Magnúsdóttir</dc:creator>
  <cp:lastModifiedBy>Birna Sif Atladóttir</cp:lastModifiedBy>
  <cp:revision>3</cp:revision>
  <dcterms:created xsi:type="dcterms:W3CDTF">2023-12-12T20:59:49Z</dcterms:created>
  <dcterms:modified xsi:type="dcterms:W3CDTF">2024-02-27T15:25:26Z</dcterms:modified>
</cp:coreProperties>
</file>