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461" r:id="rId6"/>
    <p:sldId id="463" r:id="rId7"/>
    <p:sldId id="389" r:id="rId8"/>
    <p:sldId id="459" r:id="rId9"/>
    <p:sldId id="467" r:id="rId10"/>
    <p:sldId id="464" r:id="rId11"/>
    <p:sldId id="466" r:id="rId12"/>
    <p:sldId id="460" r:id="rId13"/>
    <p:sldId id="465" r:id="rId14"/>
    <p:sldId id="462" r:id="rId15"/>
    <p:sldId id="451" r:id="rId16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989708-6276-956B-EC04-DA4424C6478F}" name="Guðmundur Arnar Sigmundsson- CERT-IS" initials="GASCI" userId="S::gudmundur.arnar.sigmundsson@cert.is::47a347dd-e5c6-49fe-90ea-c3d3e6f0ab85" providerId="AD"/>
  <p188:author id="{EAA2EAD7-41D6-5649-3E38-0420CB154125}" name="Bjarki Þór Sigvarðsson" initials="BS" userId="S::bjarki.thor.sigvardsson@cert.is::ddf08a9f-3813-4de2-a460-9e5c9fd92b3a" providerId="AD"/>
  <p188:author id="{4F0AB1DC-0D42-5414-67FA-33110D830E8E}" name="Aðalsteinn Jónsson" initials="AJ" userId="S::adalsteinn.jonsson@cert.is::2c44272f-ba59-408e-86b5-fdb508298f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FFCCCC"/>
    <a:srgbClr val="D94141"/>
    <a:srgbClr val="FF5050"/>
    <a:srgbClr val="B65252"/>
    <a:srgbClr val="066DDC"/>
    <a:srgbClr val="E9F1FE"/>
    <a:srgbClr val="EC9F9F"/>
    <a:srgbClr val="EFAFA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FF02E-426D-8E48-97DA-D1BA8251D17F}" v="2" dt="2024-03-07T11:54:19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186c7bbdf60dca812d1a39a28d38e087c30df1031d9ebc20b873a5cc4e383b0f::" providerId="AD" clId="Web-{57BFF02E-426D-8E48-97DA-D1BA8251D17F}"/>
    <pc:docChg chg="modSld">
      <pc:chgData name="Guest User" userId="S::urn:spo:anon#186c7bbdf60dca812d1a39a28d38e087c30df1031d9ebc20b873a5cc4e383b0f::" providerId="AD" clId="Web-{57BFF02E-426D-8E48-97DA-D1BA8251D17F}" dt="2024-03-07T11:54:19.781" v="0" actId="20577"/>
      <pc:docMkLst>
        <pc:docMk/>
      </pc:docMkLst>
      <pc:sldChg chg="modSp">
        <pc:chgData name="Guest User" userId="S::urn:spo:anon#186c7bbdf60dca812d1a39a28d38e087c30df1031d9ebc20b873a5cc4e383b0f::" providerId="AD" clId="Web-{57BFF02E-426D-8E48-97DA-D1BA8251D17F}" dt="2024-03-07T11:54:19.781" v="0" actId="20577"/>
        <pc:sldMkLst>
          <pc:docMk/>
          <pc:sldMk cId="0" sldId="257"/>
        </pc:sldMkLst>
        <pc:spChg chg="mod">
          <ac:chgData name="Guest User" userId="S::urn:spo:anon#186c7bbdf60dca812d1a39a28d38e087c30df1031d9ebc20b873a5cc4e383b0f::" providerId="AD" clId="Web-{57BFF02E-426D-8E48-97DA-D1BA8251D17F}" dt="2024-03-07T11:54:19.781" v="0" actId="20577"/>
          <ac:spMkLst>
            <pc:docMk/>
            <pc:sldMk cId="0" sldId="257"/>
            <ac:spMk id="2" creationId="{5043A5DC-BE33-43E7-9325-CBE026C454D9}"/>
          </ac:spMkLst>
        </pc:spChg>
      </pc:sldChg>
    </pc:docChg>
  </pc:docChgLst>
  <pc:docChgLst>
    <pc:chgData clId="Web-{57BFF02E-426D-8E48-97DA-D1BA8251D17F}"/>
    <pc:docChg chg="modSld">
      <pc:chgData name="" userId="" providerId="" clId="Web-{57BFF02E-426D-8E48-97DA-D1BA8251D17F}" dt="2024-03-07T11:54:18.890" v="0" actId="20577"/>
      <pc:docMkLst>
        <pc:docMk/>
      </pc:docMkLst>
      <pc:sldChg chg="modSp">
        <pc:chgData name="" userId="" providerId="" clId="Web-{57BFF02E-426D-8E48-97DA-D1BA8251D17F}" dt="2024-03-07T11:54:18.890" v="0" actId="20577"/>
        <pc:sldMkLst>
          <pc:docMk/>
          <pc:sldMk cId="0" sldId="257"/>
        </pc:sldMkLst>
        <pc:spChg chg="mod">
          <ac:chgData name="" userId="" providerId="" clId="Web-{57BFF02E-426D-8E48-97DA-D1BA8251D17F}" dt="2024-03-07T11:54:18.890" v="0" actId="20577"/>
          <ac:spMkLst>
            <pc:docMk/>
            <pc:sldMk cId="0" sldId="257"/>
            <ac:spMk id="2" creationId="{5043A5DC-BE33-43E7-9325-CBE026C454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C48D6-D632-4811-8D30-E8E13AAC325F}" type="datetimeFigureOut">
              <a:rPr lang="is-IS" smtClean="0"/>
              <a:t>7.3.2024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06261-BAE3-41FD-836D-CBC0919A2B5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5332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06261-BAE3-41FD-836D-CBC0919A2B58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71549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06261-BAE3-41FD-836D-CBC0919A2B58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4334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06261-BAE3-41FD-836D-CBC0919A2B58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1030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06261-BAE3-41FD-836D-CBC0919A2B58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549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06261-BAE3-41FD-836D-CBC0919A2B58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520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06261-BAE3-41FD-836D-CBC0919A2B58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66561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06261-BAE3-41FD-836D-CBC0919A2B58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96696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06261-BAE3-41FD-836D-CBC0919A2B58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59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06261-BAE3-41FD-836D-CBC0919A2B58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14065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06261-BAE3-41FD-836D-CBC0919A2B58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6227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57161-A49D-404E-AF3C-582A0159918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4208" y="685800"/>
            <a:ext cx="8001000" cy="2971800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D1797-2080-43AD-BFFA-DF6E2C01A3C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4208" y="3843863"/>
            <a:ext cx="6400800" cy="1947333"/>
          </a:xfrm>
        </p:spPr>
        <p:txBody>
          <a:bodyPr anchor="t"/>
          <a:lstStyle>
            <a:lvl1pPr marL="0" indent="0">
              <a:buNone/>
              <a:defRPr sz="21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64BE6-A06B-4B7C-8E1D-58C8F0E650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C12BB7-A2D3-42A8-86A1-A6BEAA7860E0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D0DA4-AB70-4BB5-AC1A-B8F3674841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A5CEC-34DE-4754-B06F-A0774FBE91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A8D2B6-6155-4A68-92C5-FE3C1228C293}" type="slidenum">
              <a:t>‹#›</a:t>
            </a:fld>
            <a:endParaRPr lang="is-IS"/>
          </a:p>
        </p:txBody>
      </p:sp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id="{C44751EE-F258-44C6-98CB-9D3649884A9A}"/>
              </a:ext>
            </a:extLst>
          </p:cNvPr>
          <p:cNvCxnSpPr/>
          <p:nvPr/>
        </p:nvCxnSpPr>
        <p:spPr>
          <a:xfrm flipH="1">
            <a:off x="8228008" y="8467"/>
            <a:ext cx="3810003" cy="3810003"/>
          </a:xfrm>
          <a:prstGeom prst="straightConnector1">
            <a:avLst/>
          </a:prstGeom>
          <a:noFill/>
          <a:ln w="12701" cap="rnd">
            <a:solidFill>
              <a:srgbClr val="D94141"/>
            </a:solidFill>
            <a:prstDash val="solid"/>
            <a:miter/>
          </a:ln>
        </p:spPr>
      </p:cxn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id="{F341FF6B-82DA-4CA9-8BE5-48F5CB7498F9}"/>
              </a:ext>
            </a:extLst>
          </p:cNvPr>
          <p:cNvCxnSpPr/>
          <p:nvPr/>
        </p:nvCxnSpPr>
        <p:spPr>
          <a:xfrm flipH="1">
            <a:off x="6108173" y="91540"/>
            <a:ext cx="6080650" cy="6080660"/>
          </a:xfrm>
          <a:prstGeom prst="straightConnector1">
            <a:avLst/>
          </a:prstGeom>
          <a:noFill/>
          <a:ln w="12701" cap="rnd">
            <a:solidFill>
              <a:srgbClr val="D94141"/>
            </a:solidFill>
            <a:prstDash val="solid"/>
            <a:miter/>
          </a:ln>
        </p:spPr>
      </p:cxn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9F3EF9DE-17AE-4571-8509-45D402694245}"/>
              </a:ext>
            </a:extLst>
          </p:cNvPr>
          <p:cNvCxnSpPr/>
          <p:nvPr/>
        </p:nvCxnSpPr>
        <p:spPr>
          <a:xfrm flipH="1">
            <a:off x="7235820" y="228600"/>
            <a:ext cx="4953003" cy="4953003"/>
          </a:xfrm>
          <a:prstGeom prst="straightConnector1">
            <a:avLst/>
          </a:prstGeom>
          <a:noFill/>
          <a:ln w="12701" cap="rnd">
            <a:solidFill>
              <a:srgbClr val="D94141"/>
            </a:solidFill>
            <a:prstDash val="solid"/>
            <a:miter/>
          </a:ln>
        </p:spPr>
      </p:cxn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39DBC20B-33CF-46C0-90C9-80160E362D9B}"/>
              </a:ext>
            </a:extLst>
          </p:cNvPr>
          <p:cNvCxnSpPr/>
          <p:nvPr/>
        </p:nvCxnSpPr>
        <p:spPr>
          <a:xfrm flipH="1">
            <a:off x="7335838" y="32278"/>
            <a:ext cx="4852985" cy="4852986"/>
          </a:xfrm>
          <a:prstGeom prst="straightConnector1">
            <a:avLst/>
          </a:prstGeom>
          <a:noFill/>
          <a:ln w="31747" cap="rnd">
            <a:solidFill>
              <a:srgbClr val="D94141"/>
            </a:solidFill>
            <a:prstDash val="solid"/>
            <a:miter/>
          </a:ln>
        </p:spPr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531A19CA-EE1D-487E-A575-6FAEB1D6107F}"/>
              </a:ext>
            </a:extLst>
          </p:cNvPr>
          <p:cNvCxnSpPr/>
          <p:nvPr/>
        </p:nvCxnSpPr>
        <p:spPr>
          <a:xfrm flipH="1">
            <a:off x="7845423" y="609603"/>
            <a:ext cx="4343400" cy="4343400"/>
          </a:xfrm>
          <a:prstGeom prst="straightConnector1">
            <a:avLst/>
          </a:prstGeom>
          <a:noFill/>
          <a:ln w="31747" cap="rnd">
            <a:solidFill>
              <a:srgbClr val="D94141"/>
            </a:solidFill>
            <a:prstDash val="solid"/>
            <a:miter/>
          </a:ln>
        </p:spPr>
      </p:cxnSp>
      <p:pic>
        <p:nvPicPr>
          <p:cNvPr id="12" name="Picture 7" descr="Text, logo&#10;&#10;Description automatically generated">
            <a:extLst>
              <a:ext uri="{FF2B5EF4-FFF2-40B4-BE49-F238E27FC236}">
                <a16:creationId xmlns:a16="http://schemas.microsoft.com/office/drawing/2014/main" id="{FA4B7770-BE84-4FDD-9452-71D505B4F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96" y="6197309"/>
            <a:ext cx="1129869" cy="34666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81049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D04-8853-442E-8485-4D5E06CE3E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D7E9B-20F5-4CCD-8CD0-7C3EE285DF7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85800" y="533396"/>
            <a:ext cx="10818815" cy="3124203"/>
          </a:xfrm>
          <a:ln w="15873">
            <a:solidFill>
              <a:srgbClr val="D94141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4AFCCA6-A83B-4D17-8EAB-6E03957FC5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843863"/>
            <a:ext cx="8304205" cy="457200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2B74DBF1-E990-43FA-B7DF-F83310DA8A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FE09EB-C328-4CD0-AFC8-481F96D1E8D6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009FA11-E48E-422A-A617-99E5C64732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E951A6E-0B31-4F29-8FF7-3A43C56DC1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FE59E3-CE3F-462C-8FD6-E9B474417D56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137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C223-5C8D-413E-A17C-75B9ABB6B2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10058400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B9785-65D4-4CF3-8F9E-1C56E60A79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208" y="4114800"/>
            <a:ext cx="8535988" cy="1879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CAF1-8543-424F-A036-E08C3FFB3A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46B093-1DF8-421C-A6A3-556A5D55BF64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DBE1C-D149-43A2-9171-1AA0662047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84AF-5DCB-42F6-995A-D9702981AF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5EE18B-9986-4FA9-8087-252786AAB84B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1849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C701E-6A6E-4AA0-86EF-2A2A472765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85800"/>
            <a:ext cx="9144000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CAAA84B-137D-4607-8310-9D7EE6D861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6215" y="3429000"/>
            <a:ext cx="8534396" cy="3810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7424DF-9CD1-48A9-A4CA-9531E1E0A6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208" y="4301063"/>
            <a:ext cx="8534396" cy="16848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731BA0-27EA-49B1-9C41-DBADB1E936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A49FCD-5B08-46F6-AE63-F0469EE397EA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BE0900-B76B-47DD-BE61-6EDECFD133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EAE927-9C7C-442E-BF4D-481BE34BE6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2A2D3B-D124-4C47-8EE2-2AB2986AA6CD}" type="slidenum">
              <a:t>‹#›</a:t>
            </a:fld>
            <a:endParaRPr lang="is-IS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18F1D48-1434-4F20-ADEA-CE3161B41A4F}"/>
              </a:ext>
            </a:extLst>
          </p:cNvPr>
          <p:cNvSpPr txBox="1"/>
          <p:nvPr/>
        </p:nvSpPr>
        <p:spPr>
          <a:xfrm>
            <a:off x="531815" y="81222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D94141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21676ECB-E145-4AE3-999D-DB4279D1DE74}"/>
              </a:ext>
            </a:extLst>
          </p:cNvPr>
          <p:cNvSpPr txBox="1"/>
          <p:nvPr/>
        </p:nvSpPr>
        <p:spPr>
          <a:xfrm>
            <a:off x="10285408" y="2768602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D94141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639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0881-E568-4687-AF63-B1688D17A0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208" y="3429000"/>
            <a:ext cx="8534396" cy="16974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E91B4-1BDD-4C72-91B2-1F3FFED904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208" y="5132984"/>
            <a:ext cx="8535988" cy="860395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C91F4-ECC8-4EE6-8E81-8CF0A9C67A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33EC10-8C1E-4665-B4FD-C1130EDA309C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33058-FB44-458C-8396-89BE995870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C2C20-1E38-4F3F-BD9E-2D1D33DB08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62798E-981F-4367-90A5-B8E3AFC746BF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7718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CCB3-CF3D-477B-BC0C-D2E115D6BD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85800"/>
            <a:ext cx="9144000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5B648ADC-7870-4153-9A14-5F265D6B26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208" y="3928536"/>
            <a:ext cx="8534396" cy="1049868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sz="2400" cap="all">
                <a:solidFill>
                  <a:srgbClr val="D941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BB53CA-5E74-4BD1-8353-992FF2C5BC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208" y="4978395"/>
            <a:ext cx="8534396" cy="1015998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20E502-D718-49E6-A3A8-8F8ED39DEE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43E57C-DB63-4C72-AA4C-9FEC9B6BA3BF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E5B5F1-CB44-4D19-9445-4FDAC1ED93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29E11B-66DB-4EF5-834C-975294EF5C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ACBB8A-49DA-4F80-98AB-62BFE34553A2}" type="slidenum">
              <a:t>‹#›</a:t>
            </a:fld>
            <a:endParaRPr lang="is-IS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0AC5F55-0805-48C7-A48D-70236EA6ACF7}"/>
              </a:ext>
            </a:extLst>
          </p:cNvPr>
          <p:cNvSpPr txBox="1"/>
          <p:nvPr/>
        </p:nvSpPr>
        <p:spPr>
          <a:xfrm>
            <a:off x="531815" y="81222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D94141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D5D99EEF-7900-4E04-81E2-EBB58E1DD43B}"/>
              </a:ext>
            </a:extLst>
          </p:cNvPr>
          <p:cNvSpPr txBox="1"/>
          <p:nvPr/>
        </p:nvSpPr>
        <p:spPr>
          <a:xfrm>
            <a:off x="10285408" y="2768602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D94141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8723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6B1B-73EF-40F7-A1ED-FED260CEF4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10058400" cy="274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B644F10-BB75-46D5-B7F1-DF3B44C63D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208" y="3928536"/>
            <a:ext cx="8534396" cy="838203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sz="2400" cap="all">
                <a:solidFill>
                  <a:srgbClr val="D941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EBFD9DB-9537-4C61-BFC5-D61EF1357F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4208" y="4766730"/>
            <a:ext cx="8534396" cy="1227664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1F3D3B-4827-4A1F-AE62-4419F78B78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4E9C5E-76C1-44B1-841E-677563841E0D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EBB345-922E-41EB-9A31-C8DA94C01C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0B5BDC-045A-4AE8-8A86-1D79D4B986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DE2374-5C6B-4642-8DFD-BCE342373E30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66110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671B-2004-454C-911D-0B341FDD08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639BC-87FB-4DEE-9097-5598379525D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F4F6A-CBFB-4313-9A33-6B1E355AED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2DADE3-479E-4BF7-ADB2-A85D53DEF38C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C4AB6-42CD-46BB-8293-425782B6AD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D58ED-DCDE-45EE-A600-886058297A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B3A3A-CC16-46BB-94B3-B422177BB458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08311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765BF5-C90B-4A8B-9BD3-9D34CB9546A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685208" y="685800"/>
            <a:ext cx="2057400" cy="4572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07EC-F381-4246-8DE1-6846B7BFBD5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4" cy="5308604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6BB7D-7D5B-4819-94FE-69B88B0165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4E43DF-0D3B-44E2-B0DD-4F73F6C931E8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BD7F7-2136-4869-AC41-8BA17C0959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8FB44-1A6F-43DD-8A88-59FCC6CA63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ED4138-F6FC-4866-B552-ECD1552ADFC1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07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888A-77F0-42DD-9806-9FD0F9A4FA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3088-DDAF-4839-B05E-565A5977614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1D3F5-8ADC-4756-AA3B-F4A0785EEC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67BB7E-22A8-45C8-A3B2-EAEB4EE7D388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6EF90-C16F-4B1B-9EA1-7589A87106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2A3FB-656C-441E-B9F8-B243C18877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2CFDF7-0109-4D1D-BAC3-B6BD6A9FAE9D}" type="slidenum">
              <a:t>‹#›</a:t>
            </a:fld>
            <a:endParaRPr lang="is-IS"/>
          </a:p>
        </p:txBody>
      </p:sp>
      <p:pic>
        <p:nvPicPr>
          <p:cNvPr id="7" name="Picture 7" descr="Text, logo&#10;&#10;Description automatically generated">
            <a:extLst>
              <a:ext uri="{FF2B5EF4-FFF2-40B4-BE49-F238E27FC236}">
                <a16:creationId xmlns:a16="http://schemas.microsoft.com/office/drawing/2014/main" id="{A56FBB26-43E6-441F-A886-E0591945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354" y="6172200"/>
            <a:ext cx="1197260" cy="3673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3173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3FE4-490C-4885-877C-6B024CCC01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208" y="2006595"/>
            <a:ext cx="8534396" cy="2281601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CFA41-4D9F-4555-8121-2BCCB0824E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4208" y="4495803"/>
            <a:ext cx="8534396" cy="1498601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2FBAD-14A1-4DF3-824A-15B60B1869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B5385A-D32B-4D24-83CF-DE8B7EBC2F0C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02D8E-6798-4BB4-A308-07ACD75D03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B2B3F-3CC3-4485-AEAB-C66F53527F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5508E3-B1F8-44E9-8698-9385B0EE5AB7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2341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C5B87-C1EE-428C-B7BB-FD98659332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3AABC-543B-4D1D-A8EA-A865EE5EF9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4208" y="685800"/>
            <a:ext cx="4937659" cy="36152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ED6D3-CD79-46D6-858C-7A5968B4B13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808131" y="685800"/>
            <a:ext cx="4934477" cy="36152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2B25A-EA3C-43AF-A2A1-9EBECD9C98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0678CB-D3E1-4EC8-83C1-5078186737D0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513EF-9BC3-4201-A8AA-38267FA31E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3FFD5-8DF0-41FD-A38A-2CF069F960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222564-FEC3-4395-9E50-1952E2F656A5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8838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AD05-ED06-4F96-810B-CE3BA0C7E6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F4BFF-38CB-4C26-9CAA-C902D81A1C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8" cy="576264"/>
          </a:xfrm>
        </p:spPr>
        <p:txBody>
          <a:bodyPr anchor="b">
            <a:noAutofit/>
          </a:bodyPr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D941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1DB2B-392C-4F9F-8E47-AE50AD4C0DA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84208" y="1270531"/>
            <a:ext cx="4937659" cy="3030541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7FFB0-4812-4C6D-B9BF-EC93885F9F3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079068" y="685800"/>
            <a:ext cx="4665131" cy="576264"/>
          </a:xfrm>
        </p:spPr>
        <p:txBody>
          <a:bodyPr anchor="b">
            <a:noAutofit/>
          </a:bodyPr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D941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A7FBD-919B-4F47-A7FA-7F8BBDEA846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806540" y="1262064"/>
            <a:ext cx="4929192" cy="3030541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12DF15-FA0B-4831-A893-CCE26753CF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FD1D0-6B39-461C-9E95-03E5738B9E64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4F7E5-E79B-4663-ACCE-430E0741B4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20B40-B284-49F1-90EF-518C08615D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BA2C64-1C2D-4325-AB65-BDA8AA76F6FF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3401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86B1-86E2-41F4-8B51-B2F11FEE5B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4F2F6D-7EEC-48D8-9AE6-43010A7D14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E1F475-98D2-40C0-B671-CE35F0A2E056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B3262-D1D3-4F33-A0B1-375DACBA3B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019D2-F6BD-4EFE-BA68-37942829B1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BCC89A-0138-42BA-9194-BAE4309952C1}" type="slidenum">
              <a:t>‹#›</a:t>
            </a:fld>
            <a:endParaRPr lang="is-IS"/>
          </a:p>
        </p:txBody>
      </p:sp>
      <p:pic>
        <p:nvPicPr>
          <p:cNvPr id="6" name="Picture 6" descr="Text, logo&#10;&#10;Description automatically generated">
            <a:extLst>
              <a:ext uri="{FF2B5EF4-FFF2-40B4-BE49-F238E27FC236}">
                <a16:creationId xmlns:a16="http://schemas.microsoft.com/office/drawing/2014/main" id="{B1CB33C7-1C5D-4017-8B2F-8B2B5B0EE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6233748"/>
            <a:ext cx="989426" cy="303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1467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BBF63-AC1E-4FA3-BF9C-EEF1E19F0A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ADBBC4-7111-4B23-BAC7-100B22C91DC7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C9F09-B9AB-4307-88CD-108C5B3E00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EA5F-3AE4-4680-9C6A-96300DCE16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4A9058-D659-43D6-A629-B419135B3F98}" type="slidenum">
              <a:t>‹#›</a:t>
            </a:fld>
            <a:endParaRPr lang="is-IS"/>
          </a:p>
        </p:txBody>
      </p:sp>
      <p:pic>
        <p:nvPicPr>
          <p:cNvPr id="5" name="Picture 5" descr="Text, logo&#10;&#10;Description automatically generated">
            <a:extLst>
              <a:ext uri="{FF2B5EF4-FFF2-40B4-BE49-F238E27FC236}">
                <a16:creationId xmlns:a16="http://schemas.microsoft.com/office/drawing/2014/main" id="{F1DFDFF9-AA48-43F0-A53E-9E20F2C99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45" y="6204011"/>
            <a:ext cx="982669" cy="3014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568792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F0C8-7A80-417B-8BD1-91F3BE738A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85008" y="685800"/>
            <a:ext cx="3657600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0A47F-5894-4561-A234-47C9B546BD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4208" y="685800"/>
            <a:ext cx="5943600" cy="5308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86CBD-CDDE-45D5-BCF3-917A803FE23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085008" y="2209803"/>
            <a:ext cx="3657600" cy="2091269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B942E-B9C0-46B0-950F-610C6CB479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11CEA6-D5F1-4E24-B2D6-26FB1ACCE3C4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A0C3A-5337-4609-9833-CE15985637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19EC2-1BB5-4701-A051-DC01D46DA5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2369FF-B2A7-49BC-86F3-142A97CA2EC2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0013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B726-84D4-47C3-9A26-5AFC20DE9B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2811" y="1447796"/>
            <a:ext cx="6019796" cy="11430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891B0-EEA1-4DAF-B75B-4D3C2CB16F0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989015" y="914400"/>
            <a:ext cx="3280976" cy="4572000"/>
          </a:xfrm>
          <a:ln w="15873">
            <a:solidFill>
              <a:srgbClr val="D94141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0506A-D1EC-428E-AC68-109E7B8DB9B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722811" y="2777069"/>
            <a:ext cx="6021388" cy="2048932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8C43A-83FE-4C7B-BDD1-72C1C0B26B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77142C-2516-4B2D-AF3E-DDB7852CBE32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7A48B-E62B-43C8-83D2-2E8BB76F89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E6CEB-741A-47BB-ABEE-54910F94D2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1C2BD9-B96B-4210-84CB-6E12A80B8A94}" type="slidenum"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1591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E3003922-D419-4708-9B79-8EC04808721D}"/>
              </a:ext>
            </a:extLst>
          </p:cNvPr>
          <p:cNvGrpSpPr/>
          <p:nvPr/>
        </p:nvGrpSpPr>
        <p:grpSpPr>
          <a:xfrm>
            <a:off x="9206965" y="2963332"/>
            <a:ext cx="2981858" cy="3208868"/>
            <a:chOff x="9206965" y="2963332"/>
            <a:chExt cx="2981858" cy="3208868"/>
          </a:xfrm>
        </p:grpSpPr>
        <p:cxnSp>
          <p:nvCxnSpPr>
            <p:cNvPr id="3" name="Straight Connector 7">
              <a:extLst>
                <a:ext uri="{FF2B5EF4-FFF2-40B4-BE49-F238E27FC236}">
                  <a16:creationId xmlns:a16="http://schemas.microsoft.com/office/drawing/2014/main" id="{38D6B893-C1AD-4709-A6CB-D49C995F34F3}"/>
                </a:ext>
              </a:extLst>
            </p:cNvPr>
            <p:cNvCxnSpPr/>
            <p:nvPr/>
          </p:nvCxnSpPr>
          <p:spPr>
            <a:xfrm flipH="1">
              <a:off x="11276015" y="2963332"/>
              <a:ext cx="912808" cy="912809"/>
            </a:xfrm>
            <a:prstGeom prst="straightConnector1">
              <a:avLst/>
            </a:prstGeom>
            <a:noFill/>
            <a:ln w="9528" cap="rnd">
              <a:solidFill>
                <a:srgbClr val="D94141"/>
              </a:solidFill>
              <a:prstDash val="solid"/>
              <a:miter/>
            </a:ln>
          </p:spPr>
        </p:cxnSp>
        <p:cxnSp>
          <p:nvCxnSpPr>
            <p:cNvPr id="4" name="Straight Connector 8">
              <a:extLst>
                <a:ext uri="{FF2B5EF4-FFF2-40B4-BE49-F238E27FC236}">
                  <a16:creationId xmlns:a16="http://schemas.microsoft.com/office/drawing/2014/main" id="{BAF9FBAE-4B9D-4400-A8DA-CC216846BAFB}"/>
                </a:ext>
              </a:extLst>
            </p:cNvPr>
            <p:cNvCxnSpPr/>
            <p:nvPr/>
          </p:nvCxnSpPr>
          <p:spPr>
            <a:xfrm flipH="1">
              <a:off x="9206965" y="3190341"/>
              <a:ext cx="2981858" cy="2981859"/>
            </a:xfrm>
            <a:prstGeom prst="straightConnector1">
              <a:avLst/>
            </a:prstGeom>
            <a:noFill/>
            <a:ln w="9528" cap="rnd">
              <a:solidFill>
                <a:srgbClr val="D94141"/>
              </a:solidFill>
              <a:prstDash val="solid"/>
              <a:miter/>
            </a:ln>
          </p:spPr>
        </p:cxnSp>
        <p:cxnSp>
          <p:nvCxnSpPr>
            <p:cNvPr id="5" name="Straight Connector 9">
              <a:extLst>
                <a:ext uri="{FF2B5EF4-FFF2-40B4-BE49-F238E27FC236}">
                  <a16:creationId xmlns:a16="http://schemas.microsoft.com/office/drawing/2014/main" id="{701E08E8-4938-4D8F-A2ED-9AB0749C4BBF}"/>
                </a:ext>
              </a:extLst>
            </p:cNvPr>
            <p:cNvCxnSpPr/>
            <p:nvPr/>
          </p:nvCxnSpPr>
          <p:spPr>
            <a:xfrm flipH="1">
              <a:off x="10292294" y="3285064"/>
              <a:ext cx="1896529" cy="1896539"/>
            </a:xfrm>
            <a:prstGeom prst="straightConnector1">
              <a:avLst/>
            </a:prstGeom>
            <a:noFill/>
            <a:ln w="9528" cap="rnd">
              <a:solidFill>
                <a:srgbClr val="D94141"/>
              </a:solidFill>
              <a:prstDash val="solid"/>
              <a:miter/>
            </a:ln>
          </p:spPr>
        </p:cxnSp>
        <p:cxnSp>
          <p:nvCxnSpPr>
            <p:cNvPr id="6" name="Straight Connector 10">
              <a:extLst>
                <a:ext uri="{FF2B5EF4-FFF2-40B4-BE49-F238E27FC236}">
                  <a16:creationId xmlns:a16="http://schemas.microsoft.com/office/drawing/2014/main" id="{BDA614C0-AF5F-4377-A03F-02795AD0D7E0}"/>
                </a:ext>
              </a:extLst>
            </p:cNvPr>
            <p:cNvCxnSpPr/>
            <p:nvPr/>
          </p:nvCxnSpPr>
          <p:spPr>
            <a:xfrm flipH="1">
              <a:off x="10443106" y="3131079"/>
              <a:ext cx="1745717" cy="1745717"/>
            </a:xfrm>
            <a:prstGeom prst="straightConnector1">
              <a:avLst/>
            </a:prstGeom>
            <a:noFill/>
            <a:ln w="28575" cap="rnd">
              <a:solidFill>
                <a:srgbClr val="D94141"/>
              </a:solidFill>
              <a:prstDash val="solid"/>
              <a:miter/>
            </a:ln>
          </p:spPr>
        </p:cxnSp>
        <p:cxnSp>
          <p:nvCxnSpPr>
            <p:cNvPr id="7" name="Straight Connector 11">
              <a:extLst>
                <a:ext uri="{FF2B5EF4-FFF2-40B4-BE49-F238E27FC236}">
                  <a16:creationId xmlns:a16="http://schemas.microsoft.com/office/drawing/2014/main" id="{31EAE0A3-BDE1-4FB0-9C70-F82242F384B4}"/>
                </a:ext>
              </a:extLst>
            </p:cNvPr>
            <p:cNvCxnSpPr/>
            <p:nvPr/>
          </p:nvCxnSpPr>
          <p:spPr>
            <a:xfrm flipH="1">
              <a:off x="10918822" y="3683002"/>
              <a:ext cx="1270001" cy="1270001"/>
            </a:xfrm>
            <a:prstGeom prst="straightConnector1">
              <a:avLst/>
            </a:prstGeom>
            <a:noFill/>
            <a:ln w="28575" cap="rnd">
              <a:solidFill>
                <a:srgbClr val="D94141"/>
              </a:solidFill>
              <a:prstDash val="solid"/>
              <a:miter/>
            </a:ln>
          </p:spPr>
        </p:cxnSp>
      </p:grp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2C2D16B-CF11-44B3-A5CA-64648347FB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4208" y="4487335"/>
            <a:ext cx="8534396" cy="15070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D46B7B-D7C0-4898-A20A-DDAFD7AB76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4208" y="685800"/>
            <a:ext cx="8534396" cy="361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0754C40-4B2C-4D75-9A93-26CD22EC2C3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9904415" y="6172200"/>
            <a:ext cx="1600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s-IS" sz="1000" b="0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</a:defRPr>
            </a:lvl1pPr>
          </a:lstStyle>
          <a:p>
            <a:pPr lvl="0"/>
            <a:fld id="{6D0B2356-56E5-48F5-8819-C8BDE2B4CFAD}" type="datetime1">
              <a:rPr lang="is-IS"/>
              <a:pPr lvl="0"/>
              <a:t>7.3.2024</a:t>
            </a:fld>
            <a:endParaRPr lang="is-I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7437A1E-7D24-416F-85A7-0941A8CC520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84208" y="6172200"/>
            <a:ext cx="7543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s-IS" sz="1000" b="0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</a:defRPr>
            </a:lvl1pPr>
          </a:lstStyle>
          <a:p>
            <a:pPr lvl="0"/>
            <a:endParaRPr lang="is-I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926866-CE69-49EA-A135-7E834FBD52A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63196" y="5578470"/>
            <a:ext cx="1142241" cy="6699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s-IS" sz="3200" b="0" i="0" u="none" strike="noStrike" kern="1200" cap="none" spc="0" baseline="0">
                <a:solidFill>
                  <a:srgbClr val="7F7F7F"/>
                </a:solidFill>
                <a:uFillTx/>
                <a:latin typeface="Century Gothic"/>
              </a:defRPr>
            </a:lvl1pPr>
          </a:lstStyle>
          <a:p>
            <a:pPr lvl="0"/>
            <a:fld id="{B2588A14-1286-49B3-902E-4B15F070B532}" type="slidenum"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all" spc="0" baseline="0">
          <a:solidFill>
            <a:srgbClr val="D94141"/>
          </a:solidFill>
          <a:uFillTx/>
          <a:latin typeface="Century Gothic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D94141"/>
        </a:buClr>
        <a:buSzPct val="80000"/>
        <a:buFont typeface="Wingdings 3" pitchFamily="18"/>
        <a:buChar char=""/>
        <a:tabLst/>
        <a:defRPr lang="en-US" sz="2000" b="0" i="0" u="none" strike="noStrike" kern="1200" cap="none" spc="0" baseline="0">
          <a:solidFill>
            <a:srgbClr val="BFBFBF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D94141"/>
        </a:buClr>
        <a:buSzPct val="80000"/>
        <a:buFont typeface="Wingdings 3" pitchFamily="18"/>
        <a:buChar char=""/>
        <a:tabLst/>
        <a:defRPr lang="en-US" sz="1800" b="0" i="0" u="none" strike="noStrike" kern="1200" cap="none" spc="0" baseline="0">
          <a:solidFill>
            <a:srgbClr val="BFBFBF"/>
          </a:solidFill>
          <a:uFillTx/>
          <a:latin typeface="Century Gothic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D94141"/>
        </a:buClr>
        <a:buSzPct val="80000"/>
        <a:buFont typeface="Wingdings 3" pitchFamily="18"/>
        <a:buChar char=""/>
        <a:tabLst/>
        <a:defRPr lang="en-US" sz="1600" b="0" i="0" u="none" strike="noStrike" kern="1200" cap="none" spc="0" baseline="0">
          <a:solidFill>
            <a:srgbClr val="BFBFBF"/>
          </a:solidFill>
          <a:uFillTx/>
          <a:latin typeface="Century Gothic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D94141"/>
        </a:buClr>
        <a:buSzPct val="80000"/>
        <a:buFont typeface="Wingdings 3" pitchFamily="18"/>
        <a:buChar char=""/>
        <a:tabLst/>
        <a:defRPr lang="en-US" sz="1400" b="0" i="0" u="none" strike="noStrike" kern="1200" cap="none" spc="0" baseline="0">
          <a:solidFill>
            <a:srgbClr val="BFBFBF"/>
          </a:solidFill>
          <a:uFillTx/>
          <a:latin typeface="Century Gothic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D94141"/>
        </a:buClr>
        <a:buSzPct val="80000"/>
        <a:buFont typeface="Wingdings 3" pitchFamily="18"/>
        <a:buChar char=""/>
        <a:tabLst/>
        <a:defRPr lang="en-US" sz="1400" b="0" i="0" u="none" strike="noStrike" kern="1200" cap="none" spc="0" baseline="0">
          <a:solidFill>
            <a:srgbClr val="BFBFB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043A5DC-BE33-43E7-9325-CBE026C454D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52893" y="3717768"/>
            <a:ext cx="7600255" cy="1844605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>
                <a:solidFill>
                  <a:schemeClr val="bg1"/>
                </a:solidFill>
              </a:rPr>
              <a:t>Stafræn </a:t>
            </a:r>
            <a:r>
              <a:rPr lang="en-US" sz="4000" dirty="0" err="1">
                <a:solidFill>
                  <a:schemeClr val="bg1"/>
                </a:solidFill>
              </a:rPr>
              <a:t>tækni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einfaldar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lífið</a:t>
            </a:r>
            <a:br>
              <a:rPr lang="en-US" sz="5400" dirty="0"/>
            </a:br>
            <a:r>
              <a:rPr lang="en-US" sz="3600" dirty="0">
                <a:solidFill>
                  <a:schemeClr val="bg1"/>
                </a:solidFill>
              </a:rPr>
              <a:t>En </a:t>
            </a:r>
            <a:r>
              <a:rPr lang="en-US" sz="3600" dirty="0" err="1">
                <a:solidFill>
                  <a:schemeClr val="bg1"/>
                </a:solidFill>
              </a:rPr>
              <a:t>hvað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ber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að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varast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BEAEBC43-BF20-4DB0-9DC2-E41C36860DF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4208" y="5758150"/>
            <a:ext cx="4408999" cy="91744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is-IS" dirty="0"/>
              <a:t>Bryndís Bjarnadóttir</a:t>
            </a:r>
          </a:p>
          <a:p>
            <a:r>
              <a:rPr lang="is-IS" dirty="0"/>
              <a:t>Sérfræðingur CERT-IS  </a:t>
            </a:r>
          </a:p>
          <a:p>
            <a:pPr lvl="0"/>
            <a:r>
              <a:rPr lang="is-IS" dirty="0"/>
              <a:t>bryndis@cert.is</a:t>
            </a:r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F64211E-3E5D-F5B6-9BBE-65B500785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932" y="5321730"/>
            <a:ext cx="4718137" cy="179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99"/>
    </mc:Choice>
    <mc:Fallback xmlns="">
      <p:transition spd="slow" advTm="7819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 screenshot of a computer">
            <a:extLst>
              <a:ext uri="{FF2B5EF4-FFF2-40B4-BE49-F238E27FC236}">
                <a16:creationId xmlns:a16="http://schemas.microsoft.com/office/drawing/2014/main" id="{1E69D896-C19F-7B48-FB72-2670177AB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82" y="810602"/>
            <a:ext cx="8756406" cy="52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72"/>
    </mc:Choice>
    <mc:Fallback xmlns="">
      <p:transition spd="slow" advTm="9377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6">
            <a:extLst>
              <a:ext uri="{FF2B5EF4-FFF2-40B4-BE49-F238E27FC236}">
                <a16:creationId xmlns:a16="http://schemas.microsoft.com/office/drawing/2014/main" id="{32D6A874-787A-4702-99EF-D085E13D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01" y="370343"/>
            <a:ext cx="9860948" cy="739775"/>
          </a:xfrm>
        </p:spPr>
        <p:txBody>
          <a:bodyPr>
            <a:normAutofit/>
          </a:bodyPr>
          <a:lstStyle/>
          <a:p>
            <a:r>
              <a:rPr lang="en-GB" dirty="0" err="1"/>
              <a:t>Hvað</a:t>
            </a:r>
            <a:r>
              <a:rPr lang="en-GB" dirty="0"/>
              <a:t> er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ráða</a:t>
            </a:r>
            <a:endParaRPr lang="en-US" dirty="0" err="1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0D7222B-6958-826D-757C-FAE8E87DCD93}"/>
              </a:ext>
            </a:extLst>
          </p:cNvPr>
          <p:cNvSpPr txBox="1"/>
          <p:nvPr/>
        </p:nvSpPr>
        <p:spPr>
          <a:xfrm>
            <a:off x="674159" y="1343160"/>
            <a:ext cx="6337346" cy="4954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chemeClr val="bg2">
                  <a:lumMod val="25000"/>
                </a:schemeClr>
              </a:solidFill>
              <a:uFillTx/>
              <a:latin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117038-CC8F-EB36-3C7F-0BB5BB8AF76C}"/>
              </a:ext>
            </a:extLst>
          </p:cNvPr>
          <p:cNvSpPr txBox="1"/>
          <p:nvPr/>
        </p:nvSpPr>
        <p:spPr>
          <a:xfrm>
            <a:off x="677333" y="1439333"/>
            <a:ext cx="9419165" cy="45498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Anda </a:t>
            </a:r>
            <a:r>
              <a:rPr lang="en-US" sz="2800" err="1">
                <a:cs typeface="Calibri" panose="020F0502020204030204"/>
              </a:rPr>
              <a:t>rólega</a:t>
            </a:r>
            <a:endParaRPr lang="en-US" sz="2800"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err="1">
                <a:cs typeface="Calibri" panose="020F0502020204030204"/>
              </a:rPr>
              <a:t>Öll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tímapressa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og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hótanir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eiga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að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hringja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viðvörunarbjöllum</a:t>
            </a:r>
            <a:endParaRPr lang="en-US" sz="2800"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Hafa </a:t>
            </a:r>
            <a:r>
              <a:rPr lang="en-US" sz="2800" err="1">
                <a:cs typeface="Calibri" panose="020F0502020204030204"/>
              </a:rPr>
              <a:t>samband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við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manneskjuna</a:t>
            </a:r>
            <a:r>
              <a:rPr lang="en-US" sz="2800" dirty="0">
                <a:cs typeface="Calibri" panose="020F0502020204030204"/>
              </a:rPr>
              <a:t>/</a:t>
            </a:r>
            <a:r>
              <a:rPr lang="en-US" sz="2800" err="1">
                <a:cs typeface="Calibri" panose="020F0502020204030204"/>
              </a:rPr>
              <a:t>fyrirtæki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eftir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öðrum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leiðum</a:t>
            </a:r>
            <a:endParaRPr lang="en-US" sz="2800" dirty="0"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800" err="1">
                <a:cs typeface="Calibri" panose="020F0502020204030204"/>
              </a:rPr>
              <a:t>Hringja</a:t>
            </a:r>
            <a:r>
              <a:rPr lang="en-US" sz="2800" dirty="0">
                <a:cs typeface="Calibri" panose="020F0502020204030204"/>
              </a:rPr>
              <a:t> í </a:t>
            </a:r>
            <a:r>
              <a:rPr lang="en-US" sz="2800" err="1">
                <a:cs typeface="Calibri" panose="020F0502020204030204"/>
              </a:rPr>
              <a:t>númerið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af</a:t>
            </a:r>
            <a:r>
              <a:rPr lang="en-US" sz="2800" dirty="0">
                <a:cs typeface="Calibri" panose="020F0502020204030204"/>
              </a:rPr>
              <a:t> ja.is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cs typeface="Calibri" panose="020F0502020204030204"/>
              </a:rPr>
              <a:t>Skoða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dirty="0" err="1">
                <a:cs typeface="Calibri" panose="020F0502020204030204"/>
              </a:rPr>
              <a:t>vefslóð</a:t>
            </a:r>
            <a:r>
              <a:rPr lang="en-US" sz="2800" dirty="0">
                <a:cs typeface="Calibri" panose="020F0502020204030204"/>
              </a:rPr>
              <a:t>, </a:t>
            </a:r>
            <a:r>
              <a:rPr lang="en-US" sz="2800" dirty="0" err="1">
                <a:cs typeface="Calibri" panose="020F0502020204030204"/>
              </a:rPr>
              <a:t>tölvupóstfang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dirty="0" err="1">
                <a:cs typeface="Calibri" panose="020F0502020204030204"/>
              </a:rPr>
              <a:t>og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dirty="0" err="1">
                <a:cs typeface="Calibri" panose="020F0502020204030204"/>
              </a:rPr>
              <a:t>símanúmer</a:t>
            </a:r>
            <a:r>
              <a:rPr lang="en-US" sz="2800" dirty="0">
                <a:cs typeface="Calibri" panose="020F0502020204030204"/>
              </a:rPr>
              <a:t> vel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Ekkert </a:t>
            </a:r>
            <a:r>
              <a:rPr lang="en-US" sz="2800" dirty="0" err="1">
                <a:cs typeface="Calibri" panose="020F0502020204030204"/>
              </a:rPr>
              <a:t>fyrirtæki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dirty="0" err="1">
                <a:cs typeface="Calibri" panose="020F0502020204030204"/>
              </a:rPr>
              <a:t>með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dirty="0" err="1">
                <a:cs typeface="Calibri" panose="020F0502020204030204"/>
              </a:rPr>
              <a:t>starfsemi</a:t>
            </a:r>
            <a:r>
              <a:rPr lang="en-US" sz="2800" dirty="0">
                <a:cs typeface="Calibri" panose="020F0502020204030204"/>
              </a:rPr>
              <a:t> á </a:t>
            </a:r>
            <a:r>
              <a:rPr lang="en-US" sz="2800" dirty="0" err="1">
                <a:cs typeface="Calibri" panose="020F0502020204030204"/>
              </a:rPr>
              <a:t>nóttunni</a:t>
            </a:r>
            <a:r>
              <a:rPr lang="en-US" sz="2800" dirty="0">
                <a:cs typeface="Calibri" panose="020F0502020204030204"/>
              </a:rPr>
              <a:t>, </a:t>
            </a:r>
            <a:r>
              <a:rPr lang="en-US" sz="2800" dirty="0" err="1">
                <a:cs typeface="Calibri" panose="020F0502020204030204"/>
              </a:rPr>
              <a:t>bíðum</a:t>
            </a:r>
            <a:r>
              <a:rPr lang="en-US" sz="2800" dirty="0">
                <a:cs typeface="Calibri" panose="020F0502020204030204"/>
              </a:rPr>
              <a:t> bara</a:t>
            </a:r>
            <a:endParaRPr lang="en-US"/>
          </a:p>
          <a:p>
            <a:pPr>
              <a:lnSpc>
                <a:spcPct val="150000"/>
              </a:lnSpc>
            </a:pPr>
            <a:endParaRPr lang="en-US" sz="2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21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72"/>
    </mc:Choice>
    <mc:Fallback xmlns="">
      <p:transition spd="slow" advTm="9377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D7B353-7321-498D-B165-20A3AFB9EFBF}"/>
              </a:ext>
            </a:extLst>
          </p:cNvPr>
          <p:cNvSpPr txBox="1">
            <a:spLocks/>
          </p:cNvSpPr>
          <p:nvPr/>
        </p:nvSpPr>
        <p:spPr>
          <a:xfrm>
            <a:off x="721216" y="4407407"/>
            <a:ext cx="9047037" cy="1002793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600" b="0" i="0" u="none" strike="noStrike" kern="1200" cap="all" spc="0" baseline="0">
                <a:solidFill>
                  <a:srgbClr val="D94141"/>
                </a:solidFill>
                <a:uFillTx/>
                <a:latin typeface="Century Gothic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6000" err="1">
                <a:latin typeface="Century Gothic" panose="020B0502020202020204" pitchFamily="34" charset="0"/>
                <a:cs typeface="DecoType Naskh" panose="02010400000000000000" pitchFamily="2" charset="-78"/>
              </a:rPr>
              <a:t>Takk</a:t>
            </a:r>
            <a:r>
              <a:rPr lang="en-US" sz="6000">
                <a:latin typeface="Century Gothic" panose="020B0502020202020204" pitchFamily="34" charset="0"/>
                <a:cs typeface="DecoType Naskh" panose="02010400000000000000" pitchFamily="2" charset="-78"/>
              </a:rPr>
              <a:t> </a:t>
            </a:r>
            <a:r>
              <a:rPr lang="en-US" sz="6000" err="1">
                <a:latin typeface="Century Gothic" panose="020B0502020202020204" pitchFamily="34" charset="0"/>
                <a:cs typeface="DecoType Naskh" panose="02010400000000000000" pitchFamily="2" charset="-78"/>
              </a:rPr>
              <a:t>fyrir</a:t>
            </a:r>
            <a:endParaRPr lang="is-IS" sz="6000">
              <a:latin typeface="Century Gothic" panose="020B0502020202020204" pitchFamily="34" charset="0"/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099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0"/>
    </mc:Choice>
    <mc:Fallback xmlns="">
      <p:transition spd="slow" advTm="1563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6">
            <a:extLst>
              <a:ext uri="{FF2B5EF4-FFF2-40B4-BE49-F238E27FC236}">
                <a16:creationId xmlns:a16="http://schemas.microsoft.com/office/drawing/2014/main" id="{32D6A874-787A-4702-99EF-D085E13D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793" y="3203420"/>
            <a:ext cx="2612179" cy="739775"/>
          </a:xfrm>
        </p:spPr>
        <p:txBody>
          <a:bodyPr>
            <a:normAutofit/>
          </a:bodyPr>
          <a:lstStyle/>
          <a:p>
            <a:r>
              <a:rPr lang="en-GB" dirty="0" err="1"/>
              <a:t>Dagskrá</a:t>
            </a:r>
            <a:endParaRPr lang="en-US" dirty="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DB227D-1D0F-3396-F661-F2025DB76B82}"/>
              </a:ext>
            </a:extLst>
          </p:cNvPr>
          <p:cNvSpPr txBox="1"/>
          <p:nvPr/>
        </p:nvSpPr>
        <p:spPr>
          <a:xfrm>
            <a:off x="1183705" y="1946518"/>
            <a:ext cx="4158434" cy="32571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err="1">
                <a:ea typeface="Calibri" panose="020F0502020204030204"/>
                <a:cs typeface="Calibri" panose="020F0502020204030204"/>
              </a:rPr>
              <a:t>Vöxtur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í </a:t>
            </a:r>
            <a:r>
              <a:rPr lang="en-US" sz="2800" err="1">
                <a:ea typeface="Calibri" panose="020F0502020204030204"/>
                <a:cs typeface="Calibri" panose="020F0502020204030204"/>
              </a:rPr>
              <a:t>svindlum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Facebook </a:t>
            </a:r>
            <a:r>
              <a:rPr lang="en-US" sz="2800" dirty="0" err="1">
                <a:ea typeface="Calibri" panose="020F0502020204030204"/>
                <a:cs typeface="Calibri" panose="020F0502020204030204"/>
              </a:rPr>
              <a:t>svindl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err="1">
                <a:ea typeface="Calibri" panose="020F0502020204030204"/>
                <a:cs typeface="Calibri" panose="020F0502020204030204"/>
              </a:rPr>
              <a:t>Herferðir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err="1">
                <a:ea typeface="Calibri" panose="020F0502020204030204"/>
                <a:cs typeface="Calibri" panose="020F0502020204030204"/>
              </a:rPr>
              <a:t>sem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err="1">
                <a:ea typeface="Calibri" panose="020F0502020204030204"/>
                <a:cs typeface="Calibri" panose="020F0502020204030204"/>
              </a:rPr>
              <a:t>beinast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err="1">
                <a:ea typeface="Calibri" panose="020F0502020204030204"/>
                <a:cs typeface="Calibri" panose="020F0502020204030204"/>
              </a:rPr>
              <a:t>að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err="1">
                <a:ea typeface="Calibri" panose="020F0502020204030204"/>
                <a:cs typeface="Calibri" panose="020F0502020204030204"/>
              </a:rPr>
              <a:t>rafrænum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err="1">
                <a:ea typeface="Calibri" panose="020F0502020204030204"/>
                <a:cs typeface="Calibri" panose="020F0502020204030204"/>
              </a:rPr>
              <a:t>skilríkjum</a:t>
            </a:r>
            <a:endParaRPr lang="en-US" sz="2800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err="1">
                <a:ea typeface="Calibri" panose="020F0502020204030204"/>
                <a:cs typeface="Calibri" panose="020F0502020204030204"/>
              </a:rPr>
              <a:t>Hvað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er </a:t>
            </a:r>
            <a:r>
              <a:rPr lang="en-US" sz="2800" err="1">
                <a:ea typeface="Calibri" panose="020F0502020204030204"/>
                <a:cs typeface="Calibri" panose="020F0502020204030204"/>
              </a:rPr>
              <a:t>til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800" err="1">
                <a:ea typeface="Calibri" panose="020F0502020204030204"/>
                <a:cs typeface="Calibri" panose="020F0502020204030204"/>
              </a:rPr>
              <a:t>ráða</a:t>
            </a:r>
            <a:endParaRPr lang="en-US" sz="2800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2B92B3-4E6D-1DFA-2856-07E0F7BC78B4}"/>
              </a:ext>
            </a:extLst>
          </p:cNvPr>
          <p:cNvCxnSpPr/>
          <p:nvPr/>
        </p:nvCxnSpPr>
        <p:spPr>
          <a:xfrm flipH="1">
            <a:off x="6070845" y="1717677"/>
            <a:ext cx="72291" cy="4206628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72"/>
    </mc:Choice>
    <mc:Fallback xmlns="">
      <p:transition spd="slow" advTm="9377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6">
            <a:extLst>
              <a:ext uri="{FF2B5EF4-FFF2-40B4-BE49-F238E27FC236}">
                <a16:creationId xmlns:a16="http://schemas.microsoft.com/office/drawing/2014/main" id="{32D6A874-787A-4702-99EF-D085E13D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01" y="370343"/>
            <a:ext cx="9860948" cy="739775"/>
          </a:xfrm>
        </p:spPr>
        <p:txBody>
          <a:bodyPr>
            <a:normAutofit/>
          </a:bodyPr>
          <a:lstStyle/>
          <a:p>
            <a:r>
              <a:rPr lang="en-GB" dirty="0" err="1"/>
              <a:t>Vöxtur</a:t>
            </a:r>
            <a:r>
              <a:rPr lang="en-GB" dirty="0"/>
              <a:t> í </a:t>
            </a:r>
            <a:r>
              <a:rPr lang="en-GB" dirty="0" err="1"/>
              <a:t>svikaherferðum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81E30A5-F3D4-2ABA-DC2B-AE25750F30BD}"/>
              </a:ext>
            </a:extLst>
          </p:cNvPr>
          <p:cNvSpPr/>
          <p:nvPr/>
        </p:nvSpPr>
        <p:spPr>
          <a:xfrm>
            <a:off x="963083" y="2921000"/>
            <a:ext cx="1905000" cy="1492249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4C465B-14E4-4B32-FFD8-8E5AC7A868AA}"/>
              </a:ext>
            </a:extLst>
          </p:cNvPr>
          <p:cNvSpPr/>
          <p:nvPr/>
        </p:nvSpPr>
        <p:spPr>
          <a:xfrm>
            <a:off x="3344334" y="2328333"/>
            <a:ext cx="3259666" cy="279400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F3F6D0-19F2-7C14-9579-C1BCAA8E3C90}"/>
              </a:ext>
            </a:extLst>
          </p:cNvPr>
          <p:cNvSpPr/>
          <p:nvPr/>
        </p:nvSpPr>
        <p:spPr>
          <a:xfrm>
            <a:off x="6847416" y="1333500"/>
            <a:ext cx="5132916" cy="466725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9BE796-5E45-962A-0663-97EFBA2F2F8F}"/>
              </a:ext>
            </a:extLst>
          </p:cNvPr>
          <p:cNvSpPr txBox="1"/>
          <p:nvPr/>
        </p:nvSpPr>
        <p:spPr>
          <a:xfrm>
            <a:off x="1270000" y="3407832"/>
            <a:ext cx="136524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181 </a:t>
            </a:r>
            <a:r>
              <a:rPr lang="en-US" sz="2800" err="1">
                <a:solidFill>
                  <a:schemeClr val="bg1"/>
                </a:solidFill>
                <a:ea typeface="Calibri"/>
                <a:cs typeface="Calibri"/>
              </a:rPr>
              <a:t>mál</a:t>
            </a:r>
            <a:endParaRPr lang="en-US" sz="28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FD48B-345C-C7C0-CEFD-E57CC1162D8E}"/>
              </a:ext>
            </a:extLst>
          </p:cNvPr>
          <p:cNvSpPr txBox="1"/>
          <p:nvPr/>
        </p:nvSpPr>
        <p:spPr>
          <a:xfrm>
            <a:off x="4296833" y="3407833"/>
            <a:ext cx="14499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446 </a:t>
            </a:r>
            <a:r>
              <a:rPr lang="en-US" sz="2800" err="1">
                <a:solidFill>
                  <a:schemeClr val="bg1"/>
                </a:solidFill>
                <a:ea typeface="Calibri"/>
                <a:cs typeface="Calibri"/>
              </a:rPr>
              <a:t>mál</a:t>
            </a:r>
            <a:endParaRPr lang="en-US" err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582BE-6BF5-C7A3-93C8-432020547361}"/>
              </a:ext>
            </a:extLst>
          </p:cNvPr>
          <p:cNvSpPr txBox="1"/>
          <p:nvPr/>
        </p:nvSpPr>
        <p:spPr>
          <a:xfrm>
            <a:off x="8741833" y="3407833"/>
            <a:ext cx="20214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708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</a:rPr>
              <a:t>mál</a:t>
            </a:r>
            <a:endParaRPr lang="en-US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2FD5EE-2AC3-9895-A47D-E1D7983F2040}"/>
              </a:ext>
            </a:extLst>
          </p:cNvPr>
          <p:cNvSpPr txBox="1"/>
          <p:nvPr/>
        </p:nvSpPr>
        <p:spPr>
          <a:xfrm>
            <a:off x="1121833" y="5069416"/>
            <a:ext cx="15134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ea typeface="Calibri"/>
                <a:cs typeface="Calibri"/>
              </a:rPr>
              <a:t>2020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4C1360-DA7A-098D-324E-260C65106639}"/>
              </a:ext>
            </a:extLst>
          </p:cNvPr>
          <p:cNvSpPr txBox="1"/>
          <p:nvPr/>
        </p:nvSpPr>
        <p:spPr>
          <a:xfrm>
            <a:off x="3788833" y="5535083"/>
            <a:ext cx="230716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Calibri"/>
                <a:cs typeface="Calibri"/>
              </a:rPr>
              <a:t>2021 </a:t>
            </a:r>
            <a:r>
              <a:rPr lang="en-US" sz="2800" dirty="0" err="1">
                <a:ea typeface="Calibri"/>
                <a:cs typeface="Calibri"/>
              </a:rPr>
              <a:t>og</a:t>
            </a:r>
            <a:r>
              <a:rPr lang="en-US" sz="2800" dirty="0">
                <a:ea typeface="Calibri"/>
                <a:cs typeface="Calibri"/>
              </a:rPr>
              <a:t> 2022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96B40-6C94-5740-7320-EAF4F0025E81}"/>
              </a:ext>
            </a:extLst>
          </p:cNvPr>
          <p:cNvSpPr txBox="1"/>
          <p:nvPr/>
        </p:nvSpPr>
        <p:spPr>
          <a:xfrm>
            <a:off x="8762999" y="6254750"/>
            <a:ext cx="159808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ea typeface="Calibri"/>
                <a:cs typeface="Calibri"/>
              </a:rPr>
              <a:t>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72"/>
    </mc:Choice>
    <mc:Fallback xmlns="">
      <p:transition spd="slow" advTm="9377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6">
            <a:extLst>
              <a:ext uri="{FF2B5EF4-FFF2-40B4-BE49-F238E27FC236}">
                <a16:creationId xmlns:a16="http://schemas.microsoft.com/office/drawing/2014/main" id="{32D6A874-787A-4702-99EF-D085E13D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01" y="370343"/>
            <a:ext cx="9860948" cy="739775"/>
          </a:xfrm>
        </p:spPr>
        <p:txBody>
          <a:bodyPr>
            <a:normAutofit/>
          </a:bodyPr>
          <a:lstStyle/>
          <a:p>
            <a:r>
              <a:rPr lang="en-GB"/>
              <a:t>Facebook svindl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CA248-0DA6-7F87-265C-69FAAB6C5277}"/>
              </a:ext>
            </a:extLst>
          </p:cNvPr>
          <p:cNvSpPr txBox="1"/>
          <p:nvPr/>
        </p:nvSpPr>
        <p:spPr>
          <a:xfrm>
            <a:off x="1195916" y="2158999"/>
            <a:ext cx="7736416" cy="29897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err="1">
                <a:cs typeface="Calibri" panose="020F0502020204030204"/>
              </a:rPr>
              <a:t>Það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eru</a:t>
            </a:r>
            <a:r>
              <a:rPr lang="en-US" sz="2800" dirty="0">
                <a:cs typeface="Calibri" panose="020F0502020204030204"/>
              </a:rPr>
              <a:t> </a:t>
            </a:r>
            <a:r>
              <a:rPr lang="en-US" sz="2800" err="1">
                <a:cs typeface="Calibri" panose="020F0502020204030204"/>
              </a:rPr>
              <a:t>vinir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þínir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sem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hafa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samband</a:t>
            </a:r>
            <a:endParaRPr lang="en-US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cs typeface="Calibri" panose="020F0502020204030204"/>
              </a:rPr>
              <a:t>Biðja</a:t>
            </a:r>
            <a:r>
              <a:rPr lang="en-US" sz="2800" dirty="0">
                <a:cs typeface="Calibri" panose="020F0502020204030204"/>
              </a:rPr>
              <a:t> um: 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400" err="1">
                <a:cs typeface="Calibri" panose="020F0502020204030204"/>
              </a:rPr>
              <a:t>Símanúmer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400" err="1">
                <a:cs typeface="Calibri" panose="020F0502020204030204"/>
              </a:rPr>
              <a:t>Kreditkortanúmer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400" err="1">
                <a:cs typeface="Calibri" panose="020F0502020204030204"/>
              </a:rPr>
              <a:t>Samþykkja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err="1">
                <a:cs typeface="Calibri" panose="020F0502020204030204"/>
              </a:rPr>
              <a:t>beiðni</a:t>
            </a:r>
            <a:r>
              <a:rPr lang="en-US" sz="2400" dirty="0">
                <a:cs typeface="Calibri" panose="020F0502020204030204"/>
              </a:rPr>
              <a:t> á </a:t>
            </a:r>
            <a:r>
              <a:rPr lang="en-US" sz="2400" err="1">
                <a:cs typeface="Calibri" panose="020F0502020204030204"/>
              </a:rPr>
              <a:t>rafrænum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err="1">
                <a:cs typeface="Calibri" panose="020F0502020204030204"/>
              </a:rPr>
              <a:t>auðkenningum</a:t>
            </a:r>
            <a:endParaRPr lang="en-US" sz="24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30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72"/>
    </mc:Choice>
    <mc:Fallback xmlns="">
      <p:transition spd="slow" advTm="9377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">
            <a:extLst>
              <a:ext uri="{FF2B5EF4-FFF2-40B4-BE49-F238E27FC236}">
                <a16:creationId xmlns:a16="http://schemas.microsoft.com/office/drawing/2014/main" id="{0794703F-56AE-61F1-1518-4EE3BD86F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163" y="413238"/>
            <a:ext cx="2952750" cy="6324600"/>
          </a:xfrm>
          <a:prstGeom prst="rect">
            <a:avLst/>
          </a:prstGeom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AAD669A6-AA81-0C46-2F4E-036B14FCD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924" y="263769"/>
            <a:ext cx="3021155" cy="66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72"/>
    </mc:Choice>
    <mc:Fallback xmlns="">
      <p:transition spd="slow" advTm="93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hat&#10;&#10;Description automatically generated">
            <a:extLst>
              <a:ext uri="{FF2B5EF4-FFF2-40B4-BE49-F238E27FC236}">
                <a16:creationId xmlns:a16="http://schemas.microsoft.com/office/drawing/2014/main" id="{A6F7E786-70F0-62BF-2FC3-CB8E4A045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" r="-1724" b="35981"/>
          <a:stretch/>
        </p:blipFill>
        <p:spPr>
          <a:xfrm>
            <a:off x="764601" y="1047750"/>
            <a:ext cx="3116959" cy="4349751"/>
          </a:xfrm>
          <a:prstGeom prst="rect">
            <a:avLst/>
          </a:prstGeom>
        </p:spPr>
      </p:pic>
      <p:pic>
        <p:nvPicPr>
          <p:cNvPr id="11" name="Picture 10" descr="A screenshot of a chat&#10;&#10;Description automatically generated">
            <a:extLst>
              <a:ext uri="{FF2B5EF4-FFF2-40B4-BE49-F238E27FC236}">
                <a16:creationId xmlns:a16="http://schemas.microsoft.com/office/drawing/2014/main" id="{6306EAE4-19C8-8DF2-80E9-3682EEC5C0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79" t="17062" r="-345" b="37125"/>
          <a:stretch/>
        </p:blipFill>
        <p:spPr>
          <a:xfrm>
            <a:off x="4532809" y="1725083"/>
            <a:ext cx="3126462" cy="3069168"/>
          </a:xfrm>
          <a:prstGeom prst="rect">
            <a:avLst/>
          </a:prstGeom>
        </p:spPr>
      </p:pic>
      <p:pic>
        <p:nvPicPr>
          <p:cNvPr id="12" name="Picture 11" descr="A cell phone with a screen&#10;&#10;Description automatically generated">
            <a:extLst>
              <a:ext uri="{FF2B5EF4-FFF2-40B4-BE49-F238E27FC236}">
                <a16:creationId xmlns:a16="http://schemas.microsoft.com/office/drawing/2014/main" id="{35BAB6AD-B727-1382-16A0-CFAC69687C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97" t="27315" r="-665" b="27006"/>
          <a:stretch/>
        </p:blipFill>
        <p:spPr>
          <a:xfrm>
            <a:off x="8394169" y="1661583"/>
            <a:ext cx="3246037" cy="31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6">
            <a:extLst>
              <a:ext uri="{FF2B5EF4-FFF2-40B4-BE49-F238E27FC236}">
                <a16:creationId xmlns:a16="http://schemas.microsoft.com/office/drawing/2014/main" id="{32D6A874-787A-4702-99EF-D085E13D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01" y="370343"/>
            <a:ext cx="9860948" cy="739775"/>
          </a:xfrm>
        </p:spPr>
        <p:txBody>
          <a:bodyPr>
            <a:normAutofit/>
          </a:bodyPr>
          <a:lstStyle/>
          <a:p>
            <a:r>
              <a:rPr lang="en-GB" dirty="0" err="1"/>
              <a:t>Herferðir</a:t>
            </a:r>
            <a:r>
              <a:rPr lang="en-GB" dirty="0"/>
              <a:t> </a:t>
            </a:r>
            <a:r>
              <a:rPr lang="en-GB" dirty="0" err="1"/>
              <a:t>gegn</a:t>
            </a:r>
            <a:r>
              <a:rPr lang="en-GB" dirty="0"/>
              <a:t> island.is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DA995B-8861-CB74-9173-6DF02AFCCD5B}"/>
              </a:ext>
            </a:extLst>
          </p:cNvPr>
          <p:cNvSpPr txBox="1"/>
          <p:nvPr/>
        </p:nvSpPr>
        <p:spPr>
          <a:xfrm>
            <a:off x="508000" y="1979083"/>
            <a:ext cx="7355416" cy="25569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800" err="1">
                <a:cs typeface="Calibri" panose="020F0502020204030204"/>
              </a:rPr>
              <a:t>Oftast</a:t>
            </a:r>
            <a:r>
              <a:rPr lang="en-US" sz="2800" dirty="0">
                <a:cs typeface="Calibri" panose="020F0502020204030204"/>
              </a:rPr>
              <a:t> SMS </a:t>
            </a:r>
            <a:r>
              <a:rPr lang="en-US" sz="2800" err="1">
                <a:cs typeface="Calibri" panose="020F0502020204030204"/>
              </a:rPr>
              <a:t>eða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tölvupóstur</a:t>
            </a:r>
            <a:endParaRPr lang="en-US" sz="2800" dirty="0" err="1">
              <a:cs typeface="Calibri" panose="020F0502020204030204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800" err="1">
                <a:cs typeface="Calibri" panose="020F0502020204030204"/>
              </a:rPr>
              <a:t>Skilaboð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sem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kallar</a:t>
            </a:r>
            <a:r>
              <a:rPr lang="en-US" sz="2800" dirty="0">
                <a:cs typeface="Calibri" panose="020F0502020204030204"/>
              </a:rPr>
              <a:t> á </a:t>
            </a:r>
            <a:r>
              <a:rPr lang="en-US" sz="2800" err="1">
                <a:cs typeface="Calibri" panose="020F0502020204030204"/>
              </a:rPr>
              <a:t>að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grípa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til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aðgerða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err="1">
                <a:cs typeface="Calibri" panose="020F0502020204030204"/>
              </a:rPr>
              <a:t>strax</a:t>
            </a:r>
            <a:endParaRPr lang="en-US" sz="2800">
              <a:cs typeface="Calibri" panose="020F0502020204030204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US" sz="2800" dirty="0" err="1">
                <a:cs typeface="Calibri" panose="020F0502020204030204"/>
              </a:rPr>
              <a:t>Mjög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dirty="0" err="1">
                <a:cs typeface="Calibri" panose="020F0502020204030204"/>
              </a:rPr>
              <a:t>góðar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dirty="0" err="1">
                <a:cs typeface="Calibri" panose="020F0502020204030204"/>
              </a:rPr>
              <a:t>endurgerðir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dirty="0" err="1">
                <a:cs typeface="Calibri" panose="020F0502020204030204"/>
              </a:rPr>
              <a:t>af</a:t>
            </a:r>
            <a:r>
              <a:rPr lang="en-US" sz="2800" dirty="0">
                <a:cs typeface="Calibri" panose="020F0502020204030204"/>
              </a:rPr>
              <a:t> </a:t>
            </a:r>
            <a:r>
              <a:rPr lang="en-US" sz="2800" dirty="0" err="1">
                <a:cs typeface="Calibri" panose="020F0502020204030204"/>
              </a:rPr>
              <a:t>vefsíðum</a:t>
            </a:r>
          </a:p>
        </p:txBody>
      </p:sp>
    </p:spTree>
    <p:extLst>
      <p:ext uri="{BB962C8B-B14F-4D97-AF65-F5344CB8AC3E}">
        <p14:creationId xmlns:p14="http://schemas.microsoft.com/office/powerpoint/2010/main" val="26294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72"/>
    </mc:Choice>
    <mc:Fallback xmlns="">
      <p:transition spd="slow" advTm="9377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hat&#10;&#10;Description automatically generated">
            <a:extLst>
              <a:ext uri="{FF2B5EF4-FFF2-40B4-BE49-F238E27FC236}">
                <a16:creationId xmlns:a16="http://schemas.microsoft.com/office/drawing/2014/main" id="{11EA1297-C3B5-5BBD-3629-5F67D1F51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881" y="696383"/>
            <a:ext cx="6758300" cy="5636679"/>
          </a:xfrm>
        </p:spPr>
      </p:pic>
    </p:spTree>
    <p:extLst>
      <p:ext uri="{BB962C8B-B14F-4D97-AF65-F5344CB8AC3E}">
        <p14:creationId xmlns:p14="http://schemas.microsoft.com/office/powerpoint/2010/main" val="299414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 screenshot of a computer screen&#10;&#10;Description automatically generated">
            <a:extLst>
              <a:ext uri="{FF2B5EF4-FFF2-40B4-BE49-F238E27FC236}">
                <a16:creationId xmlns:a16="http://schemas.microsoft.com/office/drawing/2014/main" id="{083ACA5B-60BB-9817-315C-F65F31569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736" y="1217084"/>
            <a:ext cx="5384362" cy="4773084"/>
          </a:xfrm>
          <a:prstGeom prst="rect">
            <a:avLst/>
          </a:prstGeom>
        </p:spPr>
      </p:pic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08B3401C-1DB8-2027-A2DF-C7C10F613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1" y="2595033"/>
            <a:ext cx="5308601" cy="201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72"/>
    </mc:Choice>
    <mc:Fallback xmlns="">
      <p:transition spd="slow" advTm="93772"/>
    </mc:Fallback>
  </mc:AlternateContent>
</p:sld>
</file>

<file path=ppt/theme/theme1.xml><?xml version="1.0" encoding="utf-8"?>
<a:theme xmlns:a="http://schemas.openxmlformats.org/drawingml/2006/main" name="Sl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BFA52489E1C489F5AEB8B8001B9C6" ma:contentTypeVersion="14" ma:contentTypeDescription="Create a new document." ma:contentTypeScope="" ma:versionID="6c736041cc64eebaa191909c429344dd">
  <xsd:schema xmlns:xsd="http://www.w3.org/2001/XMLSchema" xmlns:xs="http://www.w3.org/2001/XMLSchema" xmlns:p="http://schemas.microsoft.com/office/2006/metadata/properties" xmlns:ns3="45e977b6-7510-4d2e-a976-f3e1a9633ce9" xmlns:ns4="bd77c880-4f85-45a3-814e-d20a5562c5f3" targetNamespace="http://schemas.microsoft.com/office/2006/metadata/properties" ma:root="true" ma:fieldsID="09f5c4a4dabe1562c6bcf1720fbf72f9" ns3:_="" ns4:_="">
    <xsd:import namespace="45e977b6-7510-4d2e-a976-f3e1a9633ce9"/>
    <xsd:import namespace="bd77c880-4f85-45a3-814e-d20a5562c5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977b6-7510-4d2e-a976-f3e1a9633c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7c880-4f85-45a3-814e-d20a5562c5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49CE45-BC5A-4F87-BCA0-F55D3174A7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8DFE77-669E-47EB-9CEA-ADAF42ACCEF3}">
  <ds:schemaRefs>
    <ds:schemaRef ds:uri="45e977b6-7510-4d2e-a976-f3e1a9633ce9"/>
    <ds:schemaRef ds:uri="bd77c880-4f85-45a3-814e-d20a5562c5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63440E-CCA4-4EC3-9B74-5A39FE5F0114}">
  <ds:schemaRefs>
    <ds:schemaRef ds:uri="45e977b6-7510-4d2e-a976-f3e1a9633ce9"/>
    <ds:schemaRef ds:uri="bd77c880-4f85-45a3-814e-d20a5562c5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150</Words>
  <Application>Microsoft Office PowerPoint</Application>
  <PresentationFormat>Widescreen</PresentationFormat>
  <Paragraphs>44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Slice</vt:lpstr>
      <vt:lpstr>Stafræn tækni einfaldar lífið En hvað ber að varast?</vt:lpstr>
      <vt:lpstr>Dagskrá</vt:lpstr>
      <vt:lpstr>Vöxtur í svikaherferðum</vt:lpstr>
      <vt:lpstr>Facebook svindl</vt:lpstr>
      <vt:lpstr>PowerPoint Presentation</vt:lpstr>
      <vt:lpstr>PowerPoint Presentation</vt:lpstr>
      <vt:lpstr>Herferðir gegn island.is</vt:lpstr>
      <vt:lpstr>PowerPoint Presentation</vt:lpstr>
      <vt:lpstr>PowerPoint Presentation</vt:lpstr>
      <vt:lpstr>PowerPoint Presentation</vt:lpstr>
      <vt:lpstr>Hvað er til ráða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Svakaleg kynning</dc:title>
  <dc:creator>Bryndís Bjarnadóttir</dc:creator>
  <cp:lastModifiedBy>Birna Sif Atladóttir</cp:lastModifiedBy>
  <cp:revision>239</cp:revision>
  <dcterms:created xsi:type="dcterms:W3CDTF">2022-02-16T14:09:02Z</dcterms:created>
  <dcterms:modified xsi:type="dcterms:W3CDTF">2024-03-07T11:54:22Z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0x010100F63BFA52489E1C489F5AEB8B8001B9C6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2023-10-26T18:15:36Z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ad11b9e5-7ccd-4cab-8477-e21c01294865</vt:lpwstr>
  </property>
  <property fmtid="{D5CDD505-2E9C-101B-9397-08002B2CF9AE}" pid="8" name="MSIP_Label_defa4170-0d19-0005-0004-bc88714345d2_ActionId">
    <vt:lpwstr>026e64ae-ac4e-4b67-a041-f8b63b5c3c8c</vt:lpwstr>
  </property>
  <property fmtid="{D5CDD505-2E9C-101B-9397-08002B2CF9AE}" pid="9" name="MSIP_Label_defa4170-0d19-0005-0004-bc88714345d2_ContentBits">
    <vt:lpwstr>0</vt:lpwstr>
  </property>
</Properties>
</file>