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77" r:id="rId8"/>
    <p:sldId id="278" r:id="rId9"/>
    <p:sldId id="261" r:id="rId10"/>
    <p:sldId id="262" r:id="rId11"/>
    <p:sldId id="263" r:id="rId12"/>
    <p:sldId id="266" r:id="rId13"/>
    <p:sldId id="264" r:id="rId14"/>
    <p:sldId id="274" r:id="rId15"/>
    <p:sldId id="275" r:id="rId16"/>
    <p:sldId id="276" r:id="rId17"/>
    <p:sldId id="279" r:id="rId18"/>
    <p:sldId id="270" r:id="rId19"/>
    <p:sldId id="271" r:id="rId20"/>
    <p:sldId id="272" r:id="rId21"/>
    <p:sldId id="265" r:id="rId22"/>
    <p:sldId id="267" r:id="rId23"/>
    <p:sldId id="273" r:id="rId24"/>
    <p:sldId id="269" r:id="rId25"/>
  </p:sldIdLst>
  <p:sldSz cx="12192000" cy="6858000"/>
  <p:notesSz cx="12192000" cy="6858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B5BF11-F36E-4DEC-997D-3C5DCCE3CA33}" v="2" dt="2024-02-27T16:49:18.787"/>
    <p1510:client id="{C5D5CF2E-BCC5-4D14-8204-B449E4725DA1}" v="16" dt="2024-02-27T21:49:33.9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43580" y="485089"/>
            <a:ext cx="6704838" cy="1763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838200" cy="6858000"/>
          </a:xfrm>
          <a:custGeom>
            <a:avLst/>
            <a:gdLst/>
            <a:ahLst/>
            <a:cxnLst/>
            <a:rect l="l" t="t" r="r" b="b"/>
            <a:pathLst>
              <a:path w="838200" h="6858000">
                <a:moveTo>
                  <a:pt x="838200" y="0"/>
                </a:moveTo>
                <a:lnTo>
                  <a:pt x="0" y="0"/>
                </a:lnTo>
                <a:lnTo>
                  <a:pt x="0" y="6858000"/>
                </a:lnTo>
                <a:lnTo>
                  <a:pt x="838200" y="6858000"/>
                </a:lnTo>
                <a:lnTo>
                  <a:pt x="838200" y="0"/>
                </a:lnTo>
                <a:close/>
              </a:path>
            </a:pathLst>
          </a:custGeom>
          <a:solidFill>
            <a:srgbClr val="3A7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90598" y="384174"/>
            <a:ext cx="8210803" cy="177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13782" y="1713102"/>
            <a:ext cx="6668770" cy="2456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lderabuseawarenessday.org.a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zaeN4k8mc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2428" y="0"/>
            <a:ext cx="2859024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36982" y="3978370"/>
            <a:ext cx="2055017" cy="2879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838200" cy="6858000"/>
          </a:xfrm>
          <a:custGeom>
            <a:avLst/>
            <a:gdLst/>
            <a:ahLst/>
            <a:cxnLst/>
            <a:rect l="l" t="t" r="r" b="b"/>
            <a:pathLst>
              <a:path w="838200" h="6858000">
                <a:moveTo>
                  <a:pt x="838200" y="0"/>
                </a:moveTo>
                <a:lnTo>
                  <a:pt x="0" y="0"/>
                </a:lnTo>
                <a:lnTo>
                  <a:pt x="0" y="6858000"/>
                </a:lnTo>
                <a:lnTo>
                  <a:pt x="838200" y="6858000"/>
                </a:lnTo>
                <a:lnTo>
                  <a:pt x="838200" y="0"/>
                </a:lnTo>
                <a:close/>
              </a:path>
            </a:pathLst>
          </a:custGeom>
          <a:solidFill>
            <a:srgbClr val="3A7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331452" y="0"/>
            <a:ext cx="2860675" cy="3429000"/>
            <a:chOff x="9331452" y="0"/>
            <a:chExt cx="2860675" cy="3429000"/>
          </a:xfrm>
        </p:grpSpPr>
        <p:sp>
          <p:nvSpPr>
            <p:cNvPr id="6" name="object 6"/>
            <p:cNvSpPr/>
            <p:nvPr/>
          </p:nvSpPr>
          <p:spPr>
            <a:xfrm>
              <a:off x="9331452" y="0"/>
              <a:ext cx="2860675" cy="3429000"/>
            </a:xfrm>
            <a:custGeom>
              <a:avLst/>
              <a:gdLst/>
              <a:ahLst/>
              <a:cxnLst/>
              <a:rect l="l" t="t" r="r" b="b"/>
              <a:pathLst>
                <a:path w="2860675" h="3429000">
                  <a:moveTo>
                    <a:pt x="2860548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2860548" y="3429000"/>
                  </a:lnTo>
                  <a:lnTo>
                    <a:pt x="2860548" y="0"/>
                  </a:lnTo>
                  <a:close/>
                </a:path>
              </a:pathLst>
            </a:custGeom>
            <a:solidFill>
              <a:srgbClr val="5879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20884" y="1069847"/>
              <a:ext cx="1282065" cy="1289685"/>
            </a:xfrm>
            <a:custGeom>
              <a:avLst/>
              <a:gdLst/>
              <a:ahLst/>
              <a:cxnLst/>
              <a:rect l="l" t="t" r="r" b="b"/>
              <a:pathLst>
                <a:path w="1282065" h="1289685">
                  <a:moveTo>
                    <a:pt x="640842" y="0"/>
                  </a:moveTo>
                  <a:lnTo>
                    <a:pt x="592965" y="1963"/>
                  </a:lnTo>
                  <a:lnTo>
                    <a:pt x="546052" y="7357"/>
                  </a:lnTo>
                  <a:lnTo>
                    <a:pt x="500226" y="16056"/>
                  </a:lnTo>
                  <a:lnTo>
                    <a:pt x="455611" y="27936"/>
                  </a:lnTo>
                  <a:lnTo>
                    <a:pt x="412329" y="42875"/>
                  </a:lnTo>
                  <a:lnTo>
                    <a:pt x="370504" y="60748"/>
                  </a:lnTo>
                  <a:lnTo>
                    <a:pt x="330260" y="81430"/>
                  </a:lnTo>
                  <a:lnTo>
                    <a:pt x="291718" y="104799"/>
                  </a:lnTo>
                  <a:lnTo>
                    <a:pt x="255004" y="130731"/>
                  </a:lnTo>
                  <a:lnTo>
                    <a:pt x="220239" y="159101"/>
                  </a:lnTo>
                  <a:lnTo>
                    <a:pt x="187547" y="189785"/>
                  </a:lnTo>
                  <a:lnTo>
                    <a:pt x="157051" y="222660"/>
                  </a:lnTo>
                  <a:lnTo>
                    <a:pt x="128875" y="257602"/>
                  </a:lnTo>
                  <a:lnTo>
                    <a:pt x="103141" y="294488"/>
                  </a:lnTo>
                  <a:lnTo>
                    <a:pt x="79974" y="333192"/>
                  </a:lnTo>
                  <a:lnTo>
                    <a:pt x="59496" y="373591"/>
                  </a:lnTo>
                  <a:lnTo>
                    <a:pt x="41830" y="415562"/>
                  </a:lnTo>
                  <a:lnTo>
                    <a:pt x="27099" y="458981"/>
                  </a:lnTo>
                  <a:lnTo>
                    <a:pt x="15428" y="503723"/>
                  </a:lnTo>
                  <a:lnTo>
                    <a:pt x="6939" y="549664"/>
                  </a:lnTo>
                  <a:lnTo>
                    <a:pt x="1755" y="596682"/>
                  </a:lnTo>
                  <a:lnTo>
                    <a:pt x="0" y="644651"/>
                  </a:lnTo>
                  <a:lnTo>
                    <a:pt x="1755" y="692621"/>
                  </a:lnTo>
                  <a:lnTo>
                    <a:pt x="6939" y="739639"/>
                  </a:lnTo>
                  <a:lnTo>
                    <a:pt x="15428" y="785580"/>
                  </a:lnTo>
                  <a:lnTo>
                    <a:pt x="27099" y="830322"/>
                  </a:lnTo>
                  <a:lnTo>
                    <a:pt x="41830" y="873741"/>
                  </a:lnTo>
                  <a:lnTo>
                    <a:pt x="59496" y="915712"/>
                  </a:lnTo>
                  <a:lnTo>
                    <a:pt x="79974" y="956111"/>
                  </a:lnTo>
                  <a:lnTo>
                    <a:pt x="103141" y="994815"/>
                  </a:lnTo>
                  <a:lnTo>
                    <a:pt x="128875" y="1031701"/>
                  </a:lnTo>
                  <a:lnTo>
                    <a:pt x="157051" y="1066643"/>
                  </a:lnTo>
                  <a:lnTo>
                    <a:pt x="187547" y="1099518"/>
                  </a:lnTo>
                  <a:lnTo>
                    <a:pt x="220239" y="1130202"/>
                  </a:lnTo>
                  <a:lnTo>
                    <a:pt x="255004" y="1158572"/>
                  </a:lnTo>
                  <a:lnTo>
                    <a:pt x="291718" y="1184504"/>
                  </a:lnTo>
                  <a:lnTo>
                    <a:pt x="330260" y="1207873"/>
                  </a:lnTo>
                  <a:lnTo>
                    <a:pt x="370504" y="1228555"/>
                  </a:lnTo>
                  <a:lnTo>
                    <a:pt x="412329" y="1246428"/>
                  </a:lnTo>
                  <a:lnTo>
                    <a:pt x="455611" y="1261367"/>
                  </a:lnTo>
                  <a:lnTo>
                    <a:pt x="500226" y="1273247"/>
                  </a:lnTo>
                  <a:lnTo>
                    <a:pt x="546052" y="1281946"/>
                  </a:lnTo>
                  <a:lnTo>
                    <a:pt x="592965" y="1287340"/>
                  </a:lnTo>
                  <a:lnTo>
                    <a:pt x="640842" y="1289303"/>
                  </a:lnTo>
                  <a:lnTo>
                    <a:pt x="688718" y="1287340"/>
                  </a:lnTo>
                  <a:lnTo>
                    <a:pt x="735631" y="1281946"/>
                  </a:lnTo>
                  <a:lnTo>
                    <a:pt x="781457" y="1273247"/>
                  </a:lnTo>
                  <a:lnTo>
                    <a:pt x="826072" y="1261367"/>
                  </a:lnTo>
                  <a:lnTo>
                    <a:pt x="869354" y="1246428"/>
                  </a:lnTo>
                  <a:lnTo>
                    <a:pt x="911179" y="1228555"/>
                  </a:lnTo>
                  <a:lnTo>
                    <a:pt x="951423" y="1207873"/>
                  </a:lnTo>
                  <a:lnTo>
                    <a:pt x="989965" y="1184504"/>
                  </a:lnTo>
                  <a:lnTo>
                    <a:pt x="1026679" y="1158572"/>
                  </a:lnTo>
                  <a:lnTo>
                    <a:pt x="1061444" y="1130202"/>
                  </a:lnTo>
                  <a:lnTo>
                    <a:pt x="1094136" y="1099518"/>
                  </a:lnTo>
                  <a:lnTo>
                    <a:pt x="1124632" y="1066643"/>
                  </a:lnTo>
                  <a:lnTo>
                    <a:pt x="1152808" y="1031701"/>
                  </a:lnTo>
                  <a:lnTo>
                    <a:pt x="1178542" y="994815"/>
                  </a:lnTo>
                  <a:lnTo>
                    <a:pt x="1201709" y="956111"/>
                  </a:lnTo>
                  <a:lnTo>
                    <a:pt x="1222187" y="915712"/>
                  </a:lnTo>
                  <a:lnTo>
                    <a:pt x="1239853" y="873741"/>
                  </a:lnTo>
                  <a:lnTo>
                    <a:pt x="1254584" y="830322"/>
                  </a:lnTo>
                  <a:lnTo>
                    <a:pt x="1266255" y="785580"/>
                  </a:lnTo>
                  <a:lnTo>
                    <a:pt x="1274744" y="739639"/>
                  </a:lnTo>
                  <a:lnTo>
                    <a:pt x="1279928" y="692621"/>
                  </a:lnTo>
                  <a:lnTo>
                    <a:pt x="1281684" y="644651"/>
                  </a:lnTo>
                  <a:lnTo>
                    <a:pt x="1279928" y="596682"/>
                  </a:lnTo>
                  <a:lnTo>
                    <a:pt x="1274744" y="549664"/>
                  </a:lnTo>
                  <a:lnTo>
                    <a:pt x="1266255" y="503723"/>
                  </a:lnTo>
                  <a:lnTo>
                    <a:pt x="1254584" y="458981"/>
                  </a:lnTo>
                  <a:lnTo>
                    <a:pt x="1239853" y="415562"/>
                  </a:lnTo>
                  <a:lnTo>
                    <a:pt x="1222187" y="373591"/>
                  </a:lnTo>
                  <a:lnTo>
                    <a:pt x="1201709" y="333192"/>
                  </a:lnTo>
                  <a:lnTo>
                    <a:pt x="1178542" y="294488"/>
                  </a:lnTo>
                  <a:lnTo>
                    <a:pt x="1152808" y="257602"/>
                  </a:lnTo>
                  <a:lnTo>
                    <a:pt x="1124632" y="222660"/>
                  </a:lnTo>
                  <a:lnTo>
                    <a:pt x="1094136" y="189785"/>
                  </a:lnTo>
                  <a:lnTo>
                    <a:pt x="1061444" y="159101"/>
                  </a:lnTo>
                  <a:lnTo>
                    <a:pt x="1026679" y="130731"/>
                  </a:lnTo>
                  <a:lnTo>
                    <a:pt x="989965" y="104799"/>
                  </a:lnTo>
                  <a:lnTo>
                    <a:pt x="951423" y="81430"/>
                  </a:lnTo>
                  <a:lnTo>
                    <a:pt x="911179" y="60748"/>
                  </a:lnTo>
                  <a:lnTo>
                    <a:pt x="869354" y="42875"/>
                  </a:lnTo>
                  <a:lnTo>
                    <a:pt x="826072" y="27936"/>
                  </a:lnTo>
                  <a:lnTo>
                    <a:pt x="781457" y="16056"/>
                  </a:lnTo>
                  <a:lnTo>
                    <a:pt x="735631" y="7357"/>
                  </a:lnTo>
                  <a:lnTo>
                    <a:pt x="688718" y="1963"/>
                  </a:lnTo>
                  <a:lnTo>
                    <a:pt x="6408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47020" y="1387055"/>
              <a:ext cx="629920" cy="655955"/>
            </a:xfrm>
            <a:custGeom>
              <a:avLst/>
              <a:gdLst/>
              <a:ahLst/>
              <a:cxnLst/>
              <a:rect l="l" t="t" r="r" b="b"/>
              <a:pathLst>
                <a:path w="629920" h="655955">
                  <a:moveTo>
                    <a:pt x="629437" y="328968"/>
                  </a:moveTo>
                  <a:lnTo>
                    <a:pt x="300647" y="0"/>
                  </a:lnTo>
                  <a:lnTo>
                    <a:pt x="233807" y="66890"/>
                  </a:lnTo>
                  <a:lnTo>
                    <a:pt x="428726" y="261924"/>
                  </a:lnTo>
                  <a:lnTo>
                    <a:pt x="0" y="261924"/>
                  </a:lnTo>
                  <a:lnTo>
                    <a:pt x="0" y="392976"/>
                  </a:lnTo>
                  <a:lnTo>
                    <a:pt x="431749" y="392976"/>
                  </a:lnTo>
                  <a:lnTo>
                    <a:pt x="236067" y="588759"/>
                  </a:lnTo>
                  <a:lnTo>
                    <a:pt x="302920" y="655650"/>
                  </a:lnTo>
                  <a:lnTo>
                    <a:pt x="629437" y="328968"/>
                  </a:lnTo>
                  <a:close/>
                </a:path>
              </a:pathLst>
            </a:custGeom>
            <a:solidFill>
              <a:srgbClr val="5879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2429" y="3428999"/>
            <a:ext cx="2859024" cy="3618939"/>
          </a:xfrm>
          <a:prstGeom prst="rect">
            <a:avLst/>
          </a:prstGeom>
          <a:solidFill>
            <a:srgbClr val="7EA054"/>
          </a:solidFill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R="117475" algn="ctr">
              <a:lnSpc>
                <a:spcPct val="100000"/>
              </a:lnSpc>
              <a:spcBef>
                <a:spcPts val="2725"/>
              </a:spcBef>
            </a:pPr>
            <a:r>
              <a:rPr lang="is-IS" sz="3100" dirty="0">
                <a:solidFill>
                  <a:schemeClr val="bg1"/>
                </a:solidFill>
                <a:latin typeface="Garamond"/>
                <a:cs typeface="Carlito"/>
              </a:rPr>
              <a:t>28</a:t>
            </a:r>
          </a:p>
          <a:p>
            <a:pPr marR="117475" algn="ctr">
              <a:lnSpc>
                <a:spcPct val="100000"/>
              </a:lnSpc>
              <a:spcBef>
                <a:spcPts val="780"/>
              </a:spcBef>
            </a:pPr>
            <a:r>
              <a:rPr lang="is-IS" sz="3100" dirty="0">
                <a:solidFill>
                  <a:schemeClr val="bg1"/>
                </a:solidFill>
                <a:latin typeface="Garamond"/>
                <a:cs typeface="Carlito"/>
              </a:rPr>
              <a:t>02</a:t>
            </a:r>
          </a:p>
          <a:p>
            <a:pPr marR="117475" algn="ctr">
              <a:lnSpc>
                <a:spcPct val="100000"/>
              </a:lnSpc>
              <a:spcBef>
                <a:spcPts val="780"/>
              </a:spcBef>
            </a:pPr>
            <a:r>
              <a:rPr lang="is-IS" sz="3100" spc="15" dirty="0">
                <a:solidFill>
                  <a:srgbClr val="F5F5F5"/>
                </a:solidFill>
                <a:latin typeface="Garamond"/>
                <a:cs typeface="Carlito"/>
              </a:rPr>
              <a:t>24</a:t>
            </a:r>
          </a:p>
          <a:p>
            <a:pPr marR="117475" algn="ctr">
              <a:lnSpc>
                <a:spcPct val="100000"/>
              </a:lnSpc>
              <a:spcBef>
                <a:spcPts val="780"/>
              </a:spcBef>
            </a:pPr>
            <a:endParaRPr lang="is-IS" sz="3100" spc="15">
              <a:solidFill>
                <a:srgbClr val="F5F5F5"/>
              </a:solidFill>
              <a:latin typeface="Carlito"/>
              <a:cs typeface="Carlito"/>
            </a:endParaRPr>
          </a:p>
          <a:p>
            <a:pPr marR="117475" algn="ctr">
              <a:lnSpc>
                <a:spcPct val="100000"/>
              </a:lnSpc>
              <a:spcBef>
                <a:spcPts val="780"/>
              </a:spcBef>
            </a:pPr>
            <a:endParaRPr lang="is-IS" sz="3100" spc="15">
              <a:solidFill>
                <a:srgbClr val="F5F5F5"/>
              </a:solidFill>
              <a:latin typeface="Carlito"/>
              <a:cs typeface="Carli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98302" y="1335741"/>
            <a:ext cx="5283634" cy="1617751"/>
          </a:xfrm>
          <a:prstGeom prst="rect">
            <a:avLst/>
          </a:prstGeom>
        </p:spPr>
        <p:txBody>
          <a:bodyPr vert="horz" wrap="square" lIns="0" tIns="52705" rIns="0" bIns="0" rtlCol="0" anchor="t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415"/>
              </a:spcBef>
            </a:pPr>
            <a:r>
              <a:rPr sz="5200" spc="-330" dirty="0" err="1">
                <a:solidFill>
                  <a:srgbClr val="181818"/>
                </a:solidFill>
                <a:latin typeface="Garamond"/>
                <a:cs typeface="Times New Roman"/>
              </a:rPr>
              <a:t>Bjarkarhlíð</a:t>
            </a:r>
            <a:r>
              <a:rPr lang="en-US" sz="5200" spc="-330" dirty="0">
                <a:solidFill>
                  <a:srgbClr val="181818"/>
                </a:solidFill>
                <a:latin typeface="Garamond"/>
                <a:cs typeface="Times New Roman"/>
              </a:rPr>
              <a:t> </a:t>
            </a:r>
            <a:r>
              <a:rPr sz="5200" spc="-330" dirty="0">
                <a:solidFill>
                  <a:srgbClr val="181818"/>
                </a:solidFill>
                <a:latin typeface="Garamond"/>
                <a:cs typeface="Times New Roman"/>
              </a:rPr>
              <a:t> </a:t>
            </a:r>
            <a:r>
              <a:rPr sz="5200" spc="-240" dirty="0" err="1">
                <a:solidFill>
                  <a:srgbClr val="181818"/>
                </a:solidFill>
                <a:latin typeface="Garamond"/>
                <a:cs typeface="Times New Roman"/>
              </a:rPr>
              <a:t>Miðstöð</a:t>
            </a:r>
            <a:r>
              <a:rPr sz="5200" spc="-240" dirty="0">
                <a:solidFill>
                  <a:srgbClr val="181818"/>
                </a:solidFill>
                <a:latin typeface="Garamond"/>
                <a:cs typeface="Times New Roman"/>
              </a:rPr>
              <a:t> </a:t>
            </a:r>
            <a:br>
              <a:rPr lang="en-US" sz="5200" spc="-240" dirty="0">
                <a:solidFill>
                  <a:srgbClr val="181818"/>
                </a:solidFill>
                <a:latin typeface="Garamond"/>
                <a:cs typeface="Times New Roman"/>
              </a:rPr>
            </a:br>
            <a:r>
              <a:rPr sz="5200" spc="-330" dirty="0" err="1">
                <a:solidFill>
                  <a:srgbClr val="181818"/>
                </a:solidFill>
                <a:latin typeface="Garamond"/>
                <a:cs typeface="Times New Roman"/>
              </a:rPr>
              <a:t>fyrir</a:t>
            </a:r>
            <a:r>
              <a:rPr lang="en-US" sz="5200" spc="-330" dirty="0">
                <a:solidFill>
                  <a:srgbClr val="181818"/>
                </a:solidFill>
                <a:latin typeface="Garamond"/>
                <a:cs typeface="Times New Roman"/>
              </a:rPr>
              <a:t> </a:t>
            </a:r>
            <a:r>
              <a:rPr sz="5200" spc="-330" dirty="0">
                <a:solidFill>
                  <a:srgbClr val="181818"/>
                </a:solidFill>
                <a:latin typeface="Garamond"/>
                <a:cs typeface="Times New Roman"/>
              </a:rPr>
              <a:t> </a:t>
            </a:r>
            <a:r>
              <a:rPr sz="5200" spc="-229" dirty="0" err="1">
                <a:solidFill>
                  <a:srgbClr val="181818"/>
                </a:solidFill>
                <a:latin typeface="Garamond"/>
                <a:cs typeface="Times New Roman"/>
              </a:rPr>
              <a:t>þolendur</a:t>
            </a:r>
            <a:r>
              <a:rPr sz="5200" spc="-509" dirty="0">
                <a:solidFill>
                  <a:srgbClr val="181818"/>
                </a:solidFill>
                <a:latin typeface="Garamond"/>
                <a:cs typeface="Times New Roman"/>
              </a:rPr>
              <a:t> </a:t>
            </a:r>
            <a:r>
              <a:rPr sz="5200" spc="-285" dirty="0" err="1">
                <a:solidFill>
                  <a:srgbClr val="181818"/>
                </a:solidFill>
                <a:latin typeface="Garamond"/>
                <a:cs typeface="Times New Roman"/>
              </a:rPr>
              <a:t>ofbeldis</a:t>
            </a:r>
            <a:endParaRPr sz="5200" dirty="0" err="1">
              <a:latin typeface="Garamond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2447" y="5655665"/>
            <a:ext cx="2792730" cy="9841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0207" y="202692"/>
            <a:ext cx="525780" cy="659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6B908-32F1-FD26-86E0-3EE450A8387C}"/>
              </a:ext>
            </a:extLst>
          </p:cNvPr>
          <p:cNvSpPr txBox="1"/>
          <p:nvPr/>
        </p:nvSpPr>
        <p:spPr>
          <a:xfrm>
            <a:off x="1396999" y="4245430"/>
            <a:ext cx="4245429" cy="21346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sz="2000" dirty="0">
                <a:latin typeface="Garamond"/>
                <a:ea typeface="Calibri"/>
                <a:cs typeface="Calibri"/>
              </a:rPr>
              <a:t>Jenný Kristín Valberg</a:t>
            </a:r>
          </a:p>
          <a:p>
            <a:r>
              <a:rPr lang="en-US" dirty="0" err="1">
                <a:latin typeface="Garamond"/>
                <a:ea typeface="Calibri"/>
                <a:cs typeface="Calibri"/>
              </a:rPr>
              <a:t>Teymisstjóri</a:t>
            </a:r>
            <a:r>
              <a:rPr lang="en-US" dirty="0">
                <a:latin typeface="Garamond"/>
                <a:ea typeface="Calibri"/>
                <a:cs typeface="Calibri"/>
              </a:rPr>
              <a:t> </a:t>
            </a:r>
          </a:p>
          <a:p>
            <a:r>
              <a:rPr lang="en-US" dirty="0">
                <a:latin typeface="Garamond"/>
                <a:ea typeface="Calibri"/>
                <a:cs typeface="Calibri"/>
              </a:rPr>
              <a:t>jenny@bjarkarhlid.is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255" y="222504"/>
            <a:ext cx="554736" cy="644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36024" y="301828"/>
            <a:ext cx="5980428" cy="709168"/>
          </a:xfrm>
          <a:prstGeom prst="rect">
            <a:avLst/>
          </a:prstGeom>
        </p:spPr>
        <p:txBody>
          <a:bodyPr vert="horz" wrap="square" lIns="0" tIns="88265" rIns="0" bIns="0" rtlCol="0" anchor="t">
            <a:spAutoFit/>
          </a:bodyPr>
          <a:lstStyle/>
          <a:p>
            <a:pPr marL="12700" marR="5080">
              <a:lnSpc>
                <a:spcPts val="4760"/>
              </a:lnSpc>
              <a:spcBef>
                <a:spcPts val="695"/>
              </a:spcBef>
            </a:pPr>
            <a:r>
              <a:rPr sz="4400" spc="-165" err="1">
                <a:latin typeface="Garamond"/>
                <a:cs typeface="Times New Roman"/>
              </a:rPr>
              <a:t>Bi</a:t>
            </a:r>
            <a:r>
              <a:rPr sz="4400" spc="-35" err="1">
                <a:latin typeface="Garamond"/>
                <a:cs typeface="Times New Roman"/>
              </a:rPr>
              <a:t>r</a:t>
            </a:r>
            <a:r>
              <a:rPr sz="4400" spc="-75" err="1">
                <a:latin typeface="Garamond"/>
                <a:cs typeface="Times New Roman"/>
              </a:rPr>
              <a:t>tin</a:t>
            </a:r>
            <a:r>
              <a:rPr sz="4400" spc="-45" err="1">
                <a:latin typeface="Garamond"/>
                <a:cs typeface="Times New Roman"/>
              </a:rPr>
              <a:t>g</a:t>
            </a:r>
            <a:r>
              <a:rPr sz="4400" spc="-100" err="1">
                <a:latin typeface="Garamond"/>
                <a:cs typeface="Times New Roman"/>
              </a:rPr>
              <a:t>a</a:t>
            </a:r>
            <a:r>
              <a:rPr sz="4400" spc="85" err="1">
                <a:latin typeface="Garamond"/>
                <a:cs typeface="Times New Roman"/>
              </a:rPr>
              <a:t>r</a:t>
            </a:r>
            <a:r>
              <a:rPr sz="4400" spc="-95" err="1">
                <a:latin typeface="Garamond"/>
                <a:cs typeface="Times New Roman"/>
              </a:rPr>
              <a:t>myndir</a:t>
            </a:r>
            <a:r>
              <a:rPr lang="en-US" sz="4400" spc="-95">
                <a:latin typeface="Garamond"/>
                <a:cs typeface="Times New Roman"/>
              </a:rPr>
              <a:t> </a:t>
            </a:r>
            <a:r>
              <a:rPr sz="4400" spc="-95">
                <a:latin typeface="Garamond"/>
                <a:cs typeface="Times New Roman"/>
              </a:rPr>
              <a:t> </a:t>
            </a:r>
            <a:r>
              <a:rPr sz="4400" spc="-80" err="1">
                <a:latin typeface="Garamond"/>
                <a:cs typeface="Times New Roman"/>
              </a:rPr>
              <a:t>ofbeldis</a:t>
            </a:r>
            <a:endParaRPr sz="4400">
              <a:latin typeface="Garamond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2357" y="1312824"/>
            <a:ext cx="4601718" cy="5214248"/>
          </a:xfrm>
          <a:prstGeom prst="rect">
            <a:avLst/>
          </a:prstGeom>
        </p:spPr>
        <p:txBody>
          <a:bodyPr vert="horz" wrap="square" lIns="0" tIns="96520" rIns="0" bIns="0" rtlCol="0" anchor="t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35" dirty="0" err="1">
                <a:latin typeface="Garamond"/>
                <a:cs typeface="Times New Roman"/>
              </a:rPr>
              <a:t>Ofbeldi</a:t>
            </a:r>
            <a:r>
              <a:rPr sz="2800" spc="-35" dirty="0">
                <a:latin typeface="Garamond"/>
                <a:cs typeface="Times New Roman"/>
              </a:rPr>
              <a:t> </a:t>
            </a:r>
            <a:r>
              <a:rPr sz="2800" spc="-140" dirty="0">
                <a:latin typeface="Garamond"/>
                <a:cs typeface="Times New Roman"/>
              </a:rPr>
              <a:t>í </a:t>
            </a:r>
            <a:r>
              <a:rPr sz="2800" spc="-30" dirty="0" err="1">
                <a:latin typeface="Garamond"/>
                <a:cs typeface="Times New Roman"/>
              </a:rPr>
              <a:t>nánum</a:t>
            </a:r>
            <a:r>
              <a:rPr sz="2800" spc="95" dirty="0">
                <a:latin typeface="Garamond"/>
                <a:cs typeface="Times New Roman"/>
              </a:rPr>
              <a:t> </a:t>
            </a:r>
            <a:r>
              <a:rPr sz="2800" spc="-20" dirty="0" err="1">
                <a:latin typeface="Garamond"/>
                <a:cs typeface="Times New Roman"/>
              </a:rPr>
              <a:t>samböndum</a:t>
            </a:r>
            <a:endParaRPr lang="en-US"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0" dirty="0" err="1">
                <a:latin typeface="Garamond"/>
                <a:cs typeface="Times New Roman"/>
              </a:rPr>
              <a:t>Kynferðislegt</a:t>
            </a:r>
            <a:r>
              <a:rPr sz="2800" spc="10" dirty="0">
                <a:latin typeface="Garamond"/>
                <a:cs typeface="Times New Roman"/>
              </a:rPr>
              <a:t> </a:t>
            </a:r>
            <a:r>
              <a:rPr sz="2800" spc="-55" dirty="0" err="1">
                <a:latin typeface="Garamond"/>
                <a:cs typeface="Times New Roman"/>
              </a:rPr>
              <a:t>ofbeldi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65" dirty="0" err="1">
                <a:latin typeface="Garamond"/>
                <a:cs typeface="Times New Roman"/>
              </a:rPr>
              <a:t>Andlegt</a:t>
            </a:r>
            <a:r>
              <a:rPr sz="2800" dirty="0">
                <a:latin typeface="Garamond"/>
                <a:cs typeface="Times New Roman"/>
              </a:rPr>
              <a:t> </a:t>
            </a:r>
            <a:r>
              <a:rPr sz="2800" spc="-55" dirty="0" err="1">
                <a:latin typeface="Garamond"/>
                <a:cs typeface="Times New Roman"/>
              </a:rPr>
              <a:t>ofbeldi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90" dirty="0" err="1">
                <a:latin typeface="Garamond"/>
                <a:cs typeface="Times New Roman"/>
              </a:rPr>
              <a:t>Líkamlegt</a:t>
            </a:r>
            <a:r>
              <a:rPr sz="2800" spc="-5" dirty="0">
                <a:latin typeface="Garamond"/>
                <a:cs typeface="Times New Roman"/>
              </a:rPr>
              <a:t> </a:t>
            </a:r>
            <a:r>
              <a:rPr sz="2800" spc="-55" dirty="0" err="1">
                <a:latin typeface="Garamond"/>
                <a:cs typeface="Times New Roman"/>
              </a:rPr>
              <a:t>ofbeldi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5" dirty="0" err="1">
                <a:latin typeface="Garamond"/>
                <a:cs typeface="Times New Roman"/>
              </a:rPr>
              <a:t>Fjárhagslegt</a:t>
            </a:r>
            <a:r>
              <a:rPr sz="2800" spc="-15" dirty="0">
                <a:latin typeface="Garamond"/>
                <a:cs typeface="Times New Roman"/>
              </a:rPr>
              <a:t> </a:t>
            </a:r>
            <a:r>
              <a:rPr sz="2800" spc="-55" dirty="0" err="1">
                <a:latin typeface="Garamond"/>
                <a:cs typeface="Times New Roman"/>
              </a:rPr>
              <a:t>ofbeldi</a:t>
            </a:r>
            <a:endParaRPr lang="en-GB" sz="2800" spc="-55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lang="is-IS" sz="2800" spc="-55" dirty="0">
                <a:latin typeface="Garamond"/>
                <a:cs typeface="Times New Roman"/>
              </a:rPr>
              <a:t>Vanræksla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65" dirty="0" err="1">
                <a:latin typeface="Garamond"/>
                <a:cs typeface="Times New Roman"/>
              </a:rPr>
              <a:t>Stafrænt</a:t>
            </a:r>
            <a:r>
              <a:rPr sz="2800" spc="-15" dirty="0">
                <a:latin typeface="Garamond"/>
                <a:cs typeface="Times New Roman"/>
              </a:rPr>
              <a:t> </a:t>
            </a:r>
            <a:r>
              <a:rPr sz="2800" spc="-55" dirty="0" err="1">
                <a:latin typeface="Garamond"/>
                <a:cs typeface="Times New Roman"/>
              </a:rPr>
              <a:t>ofbeldi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65" dirty="0" err="1">
                <a:latin typeface="Garamond"/>
                <a:cs typeface="Times New Roman"/>
              </a:rPr>
              <a:t>Stafrænt</a:t>
            </a:r>
            <a:r>
              <a:rPr sz="2800" spc="-65" dirty="0">
                <a:latin typeface="Garamond"/>
                <a:cs typeface="Times New Roman"/>
              </a:rPr>
              <a:t> </a:t>
            </a:r>
            <a:r>
              <a:rPr sz="2800" spc="-70" dirty="0" err="1">
                <a:latin typeface="Garamond"/>
                <a:cs typeface="Times New Roman"/>
              </a:rPr>
              <a:t>kynferðislegt</a:t>
            </a:r>
            <a:r>
              <a:rPr sz="2800" spc="55" dirty="0">
                <a:latin typeface="Garamond"/>
                <a:cs typeface="Times New Roman"/>
              </a:rPr>
              <a:t> </a:t>
            </a:r>
            <a:r>
              <a:rPr sz="2800" spc="-55" dirty="0" err="1">
                <a:latin typeface="Garamond"/>
                <a:cs typeface="Times New Roman"/>
              </a:rPr>
              <a:t>ofbeldi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 err="1">
                <a:latin typeface="Garamond"/>
                <a:cs typeface="Times New Roman"/>
              </a:rPr>
              <a:t>Haturs</a:t>
            </a:r>
            <a:r>
              <a:rPr sz="2800" spc="15" dirty="0">
                <a:latin typeface="Garamond"/>
                <a:cs typeface="Times New Roman"/>
              </a:rPr>
              <a:t> </a:t>
            </a:r>
            <a:r>
              <a:rPr sz="2800" spc="-114" dirty="0" err="1">
                <a:latin typeface="Garamond"/>
                <a:cs typeface="Times New Roman"/>
              </a:rPr>
              <a:t>glæpir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95" dirty="0" err="1">
                <a:latin typeface="Garamond"/>
                <a:cs typeface="Times New Roman"/>
              </a:rPr>
              <a:t>Mansal</a:t>
            </a:r>
            <a:endParaRPr sz="2800" dirty="0">
              <a:latin typeface="Garamond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79107" y="0"/>
            <a:ext cx="5612892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6492" y="222504"/>
            <a:ext cx="612648" cy="711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2625" y="384174"/>
            <a:ext cx="10130319" cy="639599"/>
          </a:xfrm>
          <a:prstGeom prst="rect">
            <a:avLst/>
          </a:prstGeom>
        </p:spPr>
        <p:txBody>
          <a:bodyPr vert="horz" wrap="square" lIns="0" tIns="81280" rIns="0" bIns="0" rtlCol="0" anchor="t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lang="en-US" spc="-100" dirty="0" err="1">
                <a:latin typeface="Garamond"/>
                <a:cs typeface="Times New Roman"/>
              </a:rPr>
              <a:t>Það</a:t>
            </a:r>
            <a:r>
              <a:rPr lang="en-US" spc="-100" dirty="0">
                <a:latin typeface="Garamond"/>
                <a:cs typeface="Times New Roman"/>
              </a:rPr>
              <a:t> </a:t>
            </a:r>
            <a:r>
              <a:rPr lang="en-US" spc="-100" dirty="0" err="1">
                <a:latin typeface="Garamond"/>
                <a:cs typeface="Times New Roman"/>
              </a:rPr>
              <a:t>sem</a:t>
            </a:r>
            <a:r>
              <a:rPr lang="en-US" spc="-100" dirty="0">
                <a:latin typeface="Garamond"/>
                <a:cs typeface="Times New Roman"/>
              </a:rPr>
              <a:t> </a:t>
            </a:r>
            <a:r>
              <a:rPr lang="en-US" spc="-100" dirty="0" err="1">
                <a:latin typeface="Garamond"/>
                <a:cs typeface="Times New Roman"/>
              </a:rPr>
              <a:t>við</a:t>
            </a:r>
            <a:r>
              <a:rPr lang="en-US" spc="-100" dirty="0">
                <a:latin typeface="Garamond"/>
                <a:cs typeface="Times New Roman"/>
              </a:rPr>
              <a:t> </a:t>
            </a:r>
            <a:r>
              <a:rPr lang="en-US" spc="-100" dirty="0" err="1">
                <a:latin typeface="Garamond"/>
                <a:cs typeface="Times New Roman"/>
              </a:rPr>
              <a:t>vitum</a:t>
            </a:r>
            <a:r>
              <a:rPr lang="en-US" spc="-100" dirty="0">
                <a:latin typeface="Garamond"/>
                <a:cs typeface="Times New Roman"/>
              </a:rPr>
              <a:t> um </a:t>
            </a:r>
            <a:r>
              <a:rPr lang="en-US" spc="-100" dirty="0" err="1">
                <a:latin typeface="Garamond"/>
                <a:cs typeface="Times New Roman"/>
              </a:rPr>
              <a:t>ofbeldi</a:t>
            </a:r>
            <a:r>
              <a:rPr lang="en-US" spc="-100" dirty="0">
                <a:latin typeface="Garamond"/>
                <a:cs typeface="Times New Roman"/>
              </a:rPr>
              <a:t> </a:t>
            </a:r>
            <a:r>
              <a:rPr lang="en-US" spc="-100" dirty="0" err="1">
                <a:latin typeface="Garamond"/>
                <a:cs typeface="Times New Roman"/>
              </a:rPr>
              <a:t>gegn</a:t>
            </a:r>
            <a:r>
              <a:rPr lang="en-US" spc="-100" dirty="0">
                <a:latin typeface="Garamond"/>
                <a:cs typeface="Times New Roman"/>
              </a:rPr>
              <a:t> </a:t>
            </a:r>
            <a:r>
              <a:rPr lang="en-US" spc="-100" dirty="0" err="1">
                <a:latin typeface="Garamond"/>
                <a:cs typeface="Times New Roman"/>
              </a:rPr>
              <a:t>öldruðum</a:t>
            </a:r>
            <a:endParaRPr lang="en-US" spc="-100" dirty="0">
              <a:latin typeface="Garamond"/>
              <a:cs typeface="Times New Roman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BD627C-D85A-5564-BBBB-86621C53A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7284" y="1577340"/>
            <a:ext cx="5670644" cy="4062651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Garamond" panose="02020404030301010803" pitchFamily="18" charset="0"/>
              </a:rPr>
              <a:t>1/6 </a:t>
            </a:r>
            <a:r>
              <a:rPr lang="en-US" b="0" dirty="0" err="1">
                <a:latin typeface="Garamond" panose="02020404030301010803" pitchFamily="18" charset="0"/>
              </a:rPr>
              <a:t>einstaklingum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eldri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en</a:t>
            </a:r>
            <a:r>
              <a:rPr lang="en-US" b="0" dirty="0">
                <a:latin typeface="Garamond" panose="02020404030301010803" pitchFamily="18" charset="0"/>
              </a:rPr>
              <a:t> 60 </a:t>
            </a:r>
            <a:r>
              <a:rPr lang="en-US" b="0" dirty="0" err="1">
                <a:latin typeface="Garamond" panose="02020404030301010803" pitchFamily="18" charset="0"/>
              </a:rPr>
              <a:t>ára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orðið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fyrir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einhvers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konar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ofbeldi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latin typeface="Garamond" panose="02020404030301010803" pitchFamily="18" charset="0"/>
              </a:rPr>
              <a:t>Fólk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sem</a:t>
            </a:r>
            <a:r>
              <a:rPr lang="en-GB" b="0" dirty="0">
                <a:latin typeface="Garamond" panose="02020404030301010803" pitchFamily="18" charset="0"/>
              </a:rPr>
              <a:t> er </a:t>
            </a:r>
            <a:r>
              <a:rPr lang="en-GB" b="0" dirty="0" err="1">
                <a:latin typeface="Garamond" panose="02020404030301010803" pitchFamily="18" charset="0"/>
              </a:rPr>
              <a:t>eldra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en</a:t>
            </a:r>
            <a:r>
              <a:rPr lang="en-GB" b="0" dirty="0">
                <a:latin typeface="Garamond" panose="02020404030301010803" pitchFamily="18" charset="0"/>
              </a:rPr>
              <a:t> 60 </a:t>
            </a:r>
            <a:r>
              <a:rPr lang="en-GB" b="0" dirty="0" err="1">
                <a:latin typeface="Garamond" panose="02020404030301010803" pitchFamily="18" charset="0"/>
              </a:rPr>
              <a:t>ára</a:t>
            </a:r>
            <a:r>
              <a:rPr lang="en-GB" b="0" dirty="0">
                <a:latin typeface="Garamond" panose="02020404030301010803" pitchFamily="18" charset="0"/>
              </a:rPr>
              <a:t> er </a:t>
            </a:r>
            <a:r>
              <a:rPr lang="en-GB" b="0" dirty="0" err="1">
                <a:latin typeface="Garamond" panose="02020404030301010803" pitchFamily="18" charset="0"/>
              </a:rPr>
              <a:t>líklegra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til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þess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að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verða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fyrir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ofbeldi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af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hálfu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skyldra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eða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tengdra</a:t>
            </a:r>
            <a:r>
              <a:rPr lang="en-GB" b="0" dirty="0">
                <a:latin typeface="Garamond" panose="02020404030301010803" pitchFamily="18" charset="0"/>
              </a:rPr>
              <a:t> </a:t>
            </a:r>
            <a:r>
              <a:rPr lang="en-GB" b="0" dirty="0" err="1">
                <a:latin typeface="Garamond" panose="02020404030301010803" pitchFamily="18" charset="0"/>
              </a:rPr>
              <a:t>aðila</a:t>
            </a:r>
            <a:r>
              <a:rPr lang="en-GB" b="0" dirty="0">
                <a:latin typeface="Garamond" panose="020204040303010108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Eldri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brotaþolar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eru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líklegri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til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þess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búa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með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gerandanum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sínum</a:t>
            </a:r>
            <a:r>
              <a:rPr lang="en-US" b="0" dirty="0">
                <a:latin typeface="Garamond" panose="020204040303010108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Eldri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brotaþolar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eru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ólíklegri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til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þess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reyna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fara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frá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geranda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Talið</a:t>
            </a:r>
            <a:r>
              <a:rPr lang="en-US" b="0" dirty="0">
                <a:latin typeface="Garamond" panose="02020404030301010803" pitchFamily="18" charset="0"/>
              </a:rPr>
              <a:t> er </a:t>
            </a:r>
            <a:r>
              <a:rPr lang="en-US" b="0" dirty="0" err="1">
                <a:latin typeface="Garamond" panose="02020404030301010803" pitchFamily="18" charset="0"/>
              </a:rPr>
              <a:t>greint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sé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frá</a:t>
            </a:r>
            <a:r>
              <a:rPr lang="en-US" b="0" dirty="0">
                <a:latin typeface="Garamond" panose="02020404030301010803" pitchFamily="18" charset="0"/>
              </a:rPr>
              <a:t> um 4% </a:t>
            </a:r>
            <a:r>
              <a:rPr lang="en-US" b="0" dirty="0" err="1">
                <a:latin typeface="Garamond" panose="02020404030301010803" pitchFamily="18" charset="0"/>
              </a:rPr>
              <a:t>tilvika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sem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lúta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heimilisofbeldi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aldraðra</a:t>
            </a:r>
            <a:r>
              <a:rPr lang="en-US" b="0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1026" name="Picture 2" descr="Older People Grieve Differently | Center for Grief and Trauma Therapy">
            <a:extLst>
              <a:ext uri="{FF2B5EF4-FFF2-40B4-BE49-F238E27FC236}">
                <a16:creationId xmlns:a16="http://schemas.microsoft.com/office/drawing/2014/main" id="{156EF4A2-330A-0815-FD1C-0A67B71E3097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411" y="1795276"/>
            <a:ext cx="5318589" cy="36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39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6492" y="222504"/>
            <a:ext cx="612648" cy="711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4924" y="94246"/>
            <a:ext cx="8582152" cy="639599"/>
          </a:xfrm>
          <a:prstGeom prst="rect">
            <a:avLst/>
          </a:prstGeom>
        </p:spPr>
        <p:txBody>
          <a:bodyPr vert="horz" wrap="square" lIns="0" tIns="81280" rIns="0" bIns="0" rtlCol="0" anchor="t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lang="en-US" spc="-100" dirty="0" err="1">
                <a:latin typeface="Garamond"/>
                <a:cs typeface="Times New Roman"/>
              </a:rPr>
              <a:t>Áhættuþættir</a:t>
            </a:r>
            <a:endParaRPr lang="en-US" spc="-100" dirty="0">
              <a:latin typeface="Garamond"/>
              <a:cs typeface="Times New Roman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BD627C-D85A-5564-BBBB-86621C53A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1289444"/>
            <a:ext cx="5905500" cy="58429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Lítil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aðstoð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Mikið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álag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Breytt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hegðun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vegna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veikinda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eða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aðstæðna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Einangrun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Misnotkun</a:t>
            </a:r>
            <a:r>
              <a:rPr lang="en-US" b="0" dirty="0">
                <a:latin typeface="Garamond" panose="02020404030301010803" pitchFamily="18" charset="0"/>
              </a:rPr>
              <a:t> á </a:t>
            </a:r>
            <a:r>
              <a:rPr lang="en-US" b="0" dirty="0" err="1">
                <a:latin typeface="Garamond" panose="02020404030301010803" pitchFamily="18" charset="0"/>
              </a:rPr>
              <a:t>áfengi</a:t>
            </a:r>
            <a:r>
              <a:rPr lang="en-US" b="0" dirty="0">
                <a:latin typeface="Garamond" panose="02020404030301010803" pitchFamily="18" charset="0"/>
              </a:rPr>
              <a:t> og </a:t>
            </a:r>
            <a:r>
              <a:rPr lang="en-US" b="0" dirty="0" err="1">
                <a:latin typeface="Garamond" panose="02020404030301010803" pitchFamily="18" charset="0"/>
              </a:rPr>
              <a:t>fíkniefnum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Garamond" panose="02020404030301010803" pitchFamily="18" charset="0"/>
              </a:rPr>
              <a:t>Ef </a:t>
            </a:r>
            <a:r>
              <a:rPr lang="en-US" b="0" dirty="0" err="1">
                <a:latin typeface="Garamond" panose="02020404030301010803" pitchFamily="18" charset="0"/>
              </a:rPr>
              <a:t>einhver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treystir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fjárhagslega</a:t>
            </a:r>
            <a:r>
              <a:rPr lang="en-US" b="0" dirty="0">
                <a:latin typeface="Garamond" panose="02020404030301010803" pitchFamily="18" charset="0"/>
              </a:rPr>
              <a:t> á </a:t>
            </a:r>
            <a:r>
              <a:rPr lang="en-US" b="0" dirty="0" err="1">
                <a:latin typeface="Garamond" panose="02020404030301010803" pitchFamily="18" charset="0"/>
              </a:rPr>
              <a:t>hin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aldraða</a:t>
            </a:r>
            <a:r>
              <a:rPr lang="en-US" b="0" dirty="0">
                <a:latin typeface="Garamond" panose="020204040303010108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Viðhorf</a:t>
            </a:r>
            <a:r>
              <a:rPr lang="en-US" b="0" dirty="0">
                <a:latin typeface="Garamond" panose="02020404030301010803" pitchFamily="18" charset="0"/>
              </a:rPr>
              <a:t>, </a:t>
            </a:r>
            <a:r>
              <a:rPr lang="en-US" b="0" dirty="0" err="1">
                <a:latin typeface="Garamond" panose="02020404030301010803" pitchFamily="18" charset="0"/>
              </a:rPr>
              <a:t>hvað</a:t>
            </a:r>
            <a:r>
              <a:rPr lang="en-US" b="0" dirty="0">
                <a:latin typeface="Garamond" panose="02020404030301010803" pitchFamily="18" charset="0"/>
              </a:rPr>
              <a:t> er </a:t>
            </a:r>
            <a:r>
              <a:rPr lang="en-US" b="0" dirty="0" err="1">
                <a:latin typeface="Garamond" panose="02020404030301010803" pitchFamily="18" charset="0"/>
              </a:rPr>
              <a:t>ofbeldi</a:t>
            </a:r>
            <a:r>
              <a:rPr lang="en-US" b="0" dirty="0">
                <a:latin typeface="Garamond" panose="02020404030301010803" pitchFamily="18" charset="0"/>
              </a:rPr>
              <a:t>? </a:t>
            </a:r>
            <a:r>
              <a:rPr lang="en-US" b="0" dirty="0" err="1">
                <a:latin typeface="Garamond" panose="02020404030301010803" pitchFamily="18" charset="0"/>
              </a:rPr>
              <a:t>Mismunandi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skilgreiningar</a:t>
            </a:r>
            <a:r>
              <a:rPr lang="en-US" b="0" dirty="0">
                <a:latin typeface="Garamond" panose="02020404030301010803" pitchFamily="18" charset="0"/>
              </a:rPr>
              <a:t> milli </a:t>
            </a:r>
            <a:r>
              <a:rPr lang="en-US" b="0" dirty="0" err="1">
                <a:latin typeface="Garamond" panose="02020404030301010803" pitchFamily="18" charset="0"/>
              </a:rPr>
              <a:t>kynslóða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Skömm</a:t>
            </a:r>
            <a:r>
              <a:rPr lang="en-US" b="0" dirty="0">
                <a:latin typeface="Garamond" panose="02020404030301010803" pitchFamily="18" charset="0"/>
              </a:rPr>
              <a:t>, </a:t>
            </a:r>
            <a:r>
              <a:rPr lang="en-US" b="0" dirty="0" err="1">
                <a:latin typeface="Garamond" panose="02020404030301010803" pitchFamily="18" charset="0"/>
              </a:rPr>
              <a:t>mjög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erfitt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ef</a:t>
            </a:r>
            <a:r>
              <a:rPr lang="en-US" b="0" dirty="0">
                <a:latin typeface="Garamond" panose="02020404030301010803" pitchFamily="18" charset="0"/>
              </a:rPr>
              <a:t> “</a:t>
            </a:r>
            <a:r>
              <a:rPr lang="en-US" b="0" dirty="0" err="1">
                <a:latin typeface="Garamond" panose="02020404030301010803" pitchFamily="18" charset="0"/>
              </a:rPr>
              <a:t>börn</a:t>
            </a:r>
            <a:r>
              <a:rPr lang="en-US" b="0" dirty="0">
                <a:latin typeface="Garamond" panose="02020404030301010803" pitchFamily="18" charset="0"/>
              </a:rPr>
              <a:t>” </a:t>
            </a:r>
            <a:r>
              <a:rPr lang="en-US" b="0" dirty="0" err="1">
                <a:latin typeface="Garamond" panose="02020404030301010803" pitchFamily="18" charset="0"/>
              </a:rPr>
              <a:t>eru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gerendur</a:t>
            </a:r>
            <a:r>
              <a:rPr lang="en-US" b="0" dirty="0">
                <a:latin typeface="Garamond" panose="020204040303010108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Hrædd</a:t>
            </a:r>
            <a:r>
              <a:rPr lang="en-US" b="0" dirty="0">
                <a:latin typeface="Garamond" panose="02020404030301010803" pitchFamily="18" charset="0"/>
              </a:rPr>
              <a:t>/</a:t>
            </a:r>
            <a:r>
              <a:rPr lang="en-US" b="0" dirty="0" err="1">
                <a:latin typeface="Garamond" panose="02020404030301010803" pitchFamily="18" charset="0"/>
              </a:rPr>
              <a:t>ur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við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tilkynna</a:t>
            </a:r>
            <a:r>
              <a:rPr lang="en-US" b="0" dirty="0">
                <a:latin typeface="Garamond" panose="02020404030301010803" pitchFamily="18" charset="0"/>
              </a:rPr>
              <a:t> – </a:t>
            </a:r>
            <a:r>
              <a:rPr lang="en-US" b="0" dirty="0" err="1">
                <a:latin typeface="Garamond" panose="02020404030301010803" pitchFamily="18" charset="0"/>
              </a:rPr>
              <a:t>gæti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gert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vont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ástand</a:t>
            </a:r>
            <a:r>
              <a:rPr lang="en-US" b="0" dirty="0">
                <a:latin typeface="Garamond" panose="02020404030301010803" pitchFamily="18" charset="0"/>
              </a:rPr>
              <a:t> verra.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Garamond" panose="02020404030301010803" pitchFamily="18" charset="0"/>
              </a:rPr>
              <a:t>“Of </a:t>
            </a:r>
            <a:r>
              <a:rPr lang="en-US" b="0" dirty="0" err="1">
                <a:latin typeface="Garamond" panose="02020404030301010803" pitchFamily="18" charset="0"/>
              </a:rPr>
              <a:t>seint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breyta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einhverju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núna</a:t>
            </a:r>
            <a:r>
              <a:rPr lang="en-US" b="0" dirty="0">
                <a:latin typeface="Garamond" panose="02020404030301010803" pitchFamily="18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Breytt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hegðun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maka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vegna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veikinda</a:t>
            </a:r>
            <a:r>
              <a:rPr lang="en-US" b="0" dirty="0">
                <a:latin typeface="Garamond" panose="02020404030301010803" pitchFamily="18" charset="0"/>
              </a:rPr>
              <a:t>.</a:t>
            </a:r>
          </a:p>
          <a:p>
            <a:r>
              <a:rPr lang="en-US" b="0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59231EF-177E-DEF7-0AF6-EE99740ECD11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71" y="222504"/>
            <a:ext cx="4897729" cy="66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6492" y="222504"/>
            <a:ext cx="612648" cy="711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0598" y="384174"/>
            <a:ext cx="8210803" cy="639599"/>
          </a:xfrm>
          <a:prstGeom prst="rect">
            <a:avLst/>
          </a:prstGeom>
        </p:spPr>
        <p:txBody>
          <a:bodyPr vert="horz" wrap="square" lIns="0" tIns="81280" rIns="0" bIns="0" rtlCol="0" anchor="t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lang="en-US" spc="-100" dirty="0" err="1">
                <a:latin typeface="Garamond"/>
                <a:cs typeface="Times New Roman"/>
              </a:rPr>
              <a:t>Hvað</a:t>
            </a:r>
            <a:r>
              <a:rPr lang="en-US" spc="-100" dirty="0">
                <a:latin typeface="Garamond"/>
                <a:cs typeface="Times New Roman"/>
              </a:rPr>
              <a:t> er </a:t>
            </a:r>
            <a:r>
              <a:rPr lang="en-US" spc="-100" dirty="0" err="1">
                <a:latin typeface="Garamond"/>
                <a:cs typeface="Times New Roman"/>
              </a:rPr>
              <a:t>hægt</a:t>
            </a:r>
            <a:r>
              <a:rPr lang="en-US" spc="-100" dirty="0">
                <a:latin typeface="Garamond"/>
                <a:cs typeface="Times New Roman"/>
              </a:rPr>
              <a:t> </a:t>
            </a:r>
            <a:r>
              <a:rPr lang="en-US" spc="-100" dirty="0" err="1">
                <a:latin typeface="Garamond"/>
                <a:cs typeface="Times New Roman"/>
              </a:rPr>
              <a:t>að</a:t>
            </a:r>
            <a:r>
              <a:rPr lang="en-US" spc="-100" dirty="0">
                <a:latin typeface="Garamond"/>
                <a:cs typeface="Times New Roman"/>
              </a:rPr>
              <a:t> </a:t>
            </a:r>
            <a:r>
              <a:rPr lang="en-US" spc="-100" dirty="0" err="1">
                <a:latin typeface="Garamond"/>
                <a:cs typeface="Times New Roman"/>
              </a:rPr>
              <a:t>gera</a:t>
            </a:r>
            <a:endParaRPr lang="en-US" spc="-100" dirty="0">
              <a:latin typeface="Garamond"/>
              <a:cs typeface="Times New Roman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BD627C-D85A-5564-BBBB-86621C53A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4424" y="1828813"/>
            <a:ext cx="5095876" cy="51706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Spyrja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spurninga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Þora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heyra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svarið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Við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þurfum</a:t>
            </a:r>
            <a:r>
              <a:rPr lang="en-US" b="0" dirty="0">
                <a:latin typeface="Garamond" panose="02020404030301010803" pitchFamily="18" charset="0"/>
              </a:rPr>
              <a:t> ekki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hafa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svarið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við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öllu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Fá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aðstoð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Það</a:t>
            </a:r>
            <a:r>
              <a:rPr lang="en-US" b="0" dirty="0">
                <a:latin typeface="Garamond" panose="02020404030301010803" pitchFamily="18" charset="0"/>
              </a:rPr>
              <a:t> er </a:t>
            </a:r>
            <a:r>
              <a:rPr lang="en-US" b="0" dirty="0" err="1">
                <a:latin typeface="Garamond" panose="02020404030301010803" pitchFamily="18" charset="0"/>
              </a:rPr>
              <a:t>aldrei</a:t>
            </a:r>
            <a:r>
              <a:rPr lang="en-US" b="0" dirty="0">
                <a:latin typeface="Garamond" panose="02020404030301010803" pitchFamily="18" charset="0"/>
              </a:rPr>
              <a:t> of </a:t>
            </a:r>
            <a:r>
              <a:rPr lang="en-US" b="0" dirty="0" err="1">
                <a:latin typeface="Garamond" panose="02020404030301010803" pitchFamily="18" charset="0"/>
              </a:rPr>
              <a:t>seint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fara</a:t>
            </a:r>
            <a:r>
              <a:rPr lang="en-US" b="0" dirty="0">
                <a:latin typeface="Garamond" panose="020204040303010108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Garamond" panose="02020404030301010803" pitchFamily="18" charset="0"/>
              </a:rPr>
              <a:t>Vekja</a:t>
            </a:r>
            <a:r>
              <a:rPr lang="en-US" b="0" dirty="0">
                <a:latin typeface="Garamond" panose="02020404030301010803" pitchFamily="18" charset="0"/>
              </a:rPr>
              <a:t> von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Garamond" panose="02020404030301010803" pitchFamily="18" charset="0"/>
              </a:rPr>
              <a:t>Tryggja </a:t>
            </a:r>
            <a:r>
              <a:rPr lang="en-US" b="0" dirty="0" err="1">
                <a:latin typeface="Garamond" panose="02020404030301010803" pitchFamily="18" charset="0"/>
              </a:rPr>
              <a:t>öryggi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Garamond" panose="02020404030301010803" pitchFamily="18" charset="0"/>
              </a:rPr>
              <a:t>Reyna </a:t>
            </a:r>
            <a:r>
              <a:rPr lang="en-US" b="0" dirty="0" err="1">
                <a:latin typeface="Garamond" panose="02020404030301010803" pitchFamily="18" charset="0"/>
              </a:rPr>
              <a:t>að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koma</a:t>
            </a:r>
            <a:r>
              <a:rPr lang="en-US" b="0" dirty="0">
                <a:latin typeface="Garamond" panose="02020404030301010803" pitchFamily="18" charset="0"/>
              </a:rPr>
              <a:t> í veg </a:t>
            </a:r>
            <a:r>
              <a:rPr lang="en-US" b="0" dirty="0" err="1">
                <a:latin typeface="Garamond" panose="02020404030301010803" pitchFamily="18" charset="0"/>
              </a:rPr>
              <a:t>fyrir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áframhaldandi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ofbeldi</a:t>
            </a:r>
            <a:endParaRPr lang="en-US" b="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Garamond" panose="02020404030301010803" pitchFamily="18" charset="0"/>
              </a:rPr>
              <a:t>“Elderly abuse awareness day er </a:t>
            </a:r>
          </a:p>
          <a:p>
            <a:r>
              <a:rPr lang="en-US" b="0" dirty="0">
                <a:latin typeface="Garamond" panose="02020404030301010803" pitchFamily="18" charset="0"/>
              </a:rPr>
              <a:t>     15 </a:t>
            </a:r>
            <a:r>
              <a:rPr lang="en-US" b="0" dirty="0" err="1">
                <a:latin typeface="Garamond" panose="02020404030301010803" pitchFamily="18" charset="0"/>
              </a:rPr>
              <a:t>júní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ár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  <a:r>
              <a:rPr lang="en-US" b="0" dirty="0" err="1">
                <a:latin typeface="Garamond" panose="02020404030301010803" pitchFamily="18" charset="0"/>
              </a:rPr>
              <a:t>hvert</a:t>
            </a:r>
            <a:r>
              <a:rPr lang="en-US" b="0" dirty="0">
                <a:latin typeface="Garamond" panose="02020404030301010803" pitchFamily="18" charset="0"/>
              </a:rPr>
              <a:t> UN. </a:t>
            </a:r>
            <a:r>
              <a:rPr lang="en-US" b="0" dirty="0">
                <a:latin typeface="Garamond" panose="02020404030301010803" pitchFamily="18" charset="0"/>
                <a:hlinkClick r:id="rId3"/>
              </a:rPr>
              <a:t>https://elderabuseawarenessday.org.au/</a:t>
            </a:r>
            <a:r>
              <a:rPr lang="en-US" b="0" dirty="0">
                <a:latin typeface="Garamond" panose="02020404030301010803" pitchFamily="18" charset="0"/>
              </a:rPr>
              <a:t> </a:t>
            </a:r>
          </a:p>
          <a:p>
            <a:endParaRPr lang="en-US" b="0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Elder Abuse Alliance">
            <a:extLst>
              <a:ext uri="{FF2B5EF4-FFF2-40B4-BE49-F238E27FC236}">
                <a16:creationId xmlns:a16="http://schemas.microsoft.com/office/drawing/2014/main" id="{8A19284F-4B99-00EC-CC9F-BCD9DFDD0D71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828813"/>
            <a:ext cx="5303837" cy="40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1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54D8F-4FF2-B230-AB0C-B8859CCEC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43B3FA5-CE7E-481D-B0A3-88414A3D8609}"/>
              </a:ext>
            </a:extLst>
          </p:cNvPr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56F3C1D-EEE8-8FE0-2335-EF5E5E9C7BBB}"/>
              </a:ext>
            </a:extLst>
          </p:cNvPr>
          <p:cNvSpPr/>
          <p:nvPr/>
        </p:nvSpPr>
        <p:spPr>
          <a:xfrm>
            <a:off x="123444" y="304800"/>
            <a:ext cx="594360" cy="690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B6E7436-35A2-EEFC-00B9-E6F57BEC41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4950" y="371094"/>
            <a:ext cx="6781800" cy="567463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3600" spc="-110" dirty="0" err="1">
                <a:latin typeface="Garamond"/>
                <a:cs typeface="Times New Roman"/>
              </a:rPr>
              <a:t>Hvernig</a:t>
            </a:r>
            <a:r>
              <a:rPr lang="en-GB" sz="3600" spc="-110" dirty="0">
                <a:latin typeface="Garamond"/>
                <a:cs typeface="Times New Roman"/>
              </a:rPr>
              <a:t> </a:t>
            </a:r>
            <a:r>
              <a:rPr lang="en-GB" sz="3600" spc="-110" dirty="0" err="1">
                <a:latin typeface="Garamond"/>
                <a:cs typeface="Times New Roman"/>
              </a:rPr>
              <a:t>förum</a:t>
            </a:r>
            <a:r>
              <a:rPr lang="en-GB" sz="3600" spc="-110" dirty="0">
                <a:latin typeface="Garamond"/>
                <a:cs typeface="Times New Roman"/>
              </a:rPr>
              <a:t> </a:t>
            </a:r>
            <a:r>
              <a:rPr lang="en-GB" sz="3600" spc="-110" dirty="0" err="1">
                <a:latin typeface="Garamond"/>
                <a:cs typeface="Times New Roman"/>
              </a:rPr>
              <a:t>við</a:t>
            </a:r>
            <a:r>
              <a:rPr lang="en-GB" sz="3600" spc="-110" dirty="0">
                <a:latin typeface="Garamond"/>
                <a:cs typeface="Times New Roman"/>
              </a:rPr>
              <a:t> </a:t>
            </a:r>
            <a:r>
              <a:rPr lang="en-GB" sz="3600" spc="-110" dirty="0" err="1">
                <a:latin typeface="Garamond"/>
                <a:cs typeface="Times New Roman"/>
              </a:rPr>
              <a:t>að</a:t>
            </a:r>
            <a:r>
              <a:rPr lang="en-GB" sz="3600" spc="-110" dirty="0">
                <a:latin typeface="Garamond"/>
                <a:cs typeface="Times New Roman"/>
              </a:rPr>
              <a:t>?</a:t>
            </a:r>
            <a:endParaRPr sz="3600" dirty="0">
              <a:latin typeface="Garamond"/>
              <a:cs typeface="Times New Roman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D1B756E-5D49-52A0-3876-DDEE2840B733}"/>
              </a:ext>
            </a:extLst>
          </p:cNvPr>
          <p:cNvSpPr txBox="1"/>
          <p:nvPr/>
        </p:nvSpPr>
        <p:spPr>
          <a:xfrm>
            <a:off x="4943854" y="1620843"/>
            <a:ext cx="7152896" cy="10280828"/>
          </a:xfrm>
          <a:prstGeom prst="rect">
            <a:avLst/>
          </a:prstGeom>
        </p:spPr>
        <p:txBody>
          <a:bodyPr vert="horz" wrap="square" lIns="0" tIns="112395" rIns="0" bIns="0" rtlCol="0" anchor="t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Besta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leiðin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til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uppræta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ofbeldi</a:t>
            </a:r>
            <a:r>
              <a:rPr lang="en-GB" sz="2000" spc="-10" dirty="0">
                <a:latin typeface="Garamond"/>
                <a:cs typeface="Times New Roman"/>
              </a:rPr>
              <a:t> er </a:t>
            </a: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tala um </a:t>
            </a:r>
            <a:r>
              <a:rPr lang="en-GB" sz="2000" spc="-10" dirty="0" err="1">
                <a:latin typeface="Garamond"/>
                <a:cs typeface="Times New Roman"/>
              </a:rPr>
              <a:t>það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Skömm</a:t>
            </a:r>
            <a:r>
              <a:rPr lang="en-GB" sz="2000" spc="-10" dirty="0">
                <a:latin typeface="Garamond"/>
                <a:cs typeface="Times New Roman"/>
              </a:rPr>
              <a:t> og/</a:t>
            </a:r>
            <a:r>
              <a:rPr lang="en-GB" sz="2000" spc="-10" dirty="0" err="1">
                <a:latin typeface="Garamond"/>
                <a:cs typeface="Times New Roman"/>
              </a:rPr>
              <a:t>eða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ótti</a:t>
            </a:r>
            <a:r>
              <a:rPr lang="en-GB" sz="2000" spc="-10" dirty="0">
                <a:latin typeface="Garamond"/>
                <a:cs typeface="Times New Roman"/>
              </a:rPr>
              <a:t> geta </a:t>
            </a:r>
            <a:r>
              <a:rPr lang="en-GB" sz="2000" spc="-10" dirty="0" err="1">
                <a:latin typeface="Garamond"/>
                <a:cs typeface="Times New Roman"/>
              </a:rPr>
              <a:t>komið</a:t>
            </a:r>
            <a:r>
              <a:rPr lang="en-GB" sz="2000" spc="-10" dirty="0">
                <a:latin typeface="Garamond"/>
                <a:cs typeface="Times New Roman"/>
              </a:rPr>
              <a:t> í veg </a:t>
            </a:r>
            <a:r>
              <a:rPr lang="en-GB" sz="2000" spc="-10" dirty="0" err="1">
                <a:latin typeface="Garamond"/>
                <a:cs typeface="Times New Roman"/>
              </a:rPr>
              <a:t>fyrir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bæði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þolandi</a:t>
            </a:r>
            <a:r>
              <a:rPr lang="en-GB" sz="2000" spc="-10" dirty="0">
                <a:latin typeface="Garamond"/>
                <a:cs typeface="Times New Roman"/>
              </a:rPr>
              <a:t> og </a:t>
            </a:r>
            <a:r>
              <a:rPr lang="en-GB" sz="2000" spc="-10" dirty="0" err="1">
                <a:latin typeface="Garamond"/>
                <a:cs typeface="Times New Roman"/>
              </a:rPr>
              <a:t>gerandi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geti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leitað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sér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aðstoðar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kalla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ofbeldi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réttu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nafni</a:t>
            </a:r>
            <a:r>
              <a:rPr lang="en-GB" sz="2000" spc="-10" dirty="0">
                <a:latin typeface="Garamond"/>
                <a:cs typeface="Times New Roman"/>
              </a:rPr>
              <a:t>, ekki </a:t>
            </a:r>
            <a:r>
              <a:rPr lang="en-GB" sz="2000" spc="-10" dirty="0" err="1">
                <a:latin typeface="Garamond"/>
                <a:cs typeface="Times New Roman"/>
              </a:rPr>
              <a:t>kalla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ofbeldi</a:t>
            </a:r>
            <a:r>
              <a:rPr lang="en-GB" sz="2000" spc="-10" dirty="0">
                <a:latin typeface="Garamond"/>
                <a:cs typeface="Times New Roman"/>
              </a:rPr>
              <a:t> “</a:t>
            </a:r>
            <a:r>
              <a:rPr lang="en-GB" sz="2000" spc="-10" dirty="0" err="1">
                <a:latin typeface="Garamond"/>
                <a:cs typeface="Times New Roman"/>
              </a:rPr>
              <a:t>fjölskyldudeilur</a:t>
            </a:r>
            <a:r>
              <a:rPr lang="en-GB" sz="2000" spc="-10" dirty="0">
                <a:latin typeface="Garamond"/>
                <a:cs typeface="Times New Roman"/>
              </a:rPr>
              <a:t>” </a:t>
            </a:r>
            <a:r>
              <a:rPr lang="en-GB" sz="2000" spc="-10" dirty="0" err="1">
                <a:latin typeface="Garamond"/>
                <a:cs typeface="Times New Roman"/>
              </a:rPr>
              <a:t>eða</a:t>
            </a:r>
            <a:r>
              <a:rPr lang="en-GB" sz="2000" spc="-10" dirty="0">
                <a:latin typeface="Garamond"/>
                <a:cs typeface="Times New Roman"/>
              </a:rPr>
              <a:t> “</a:t>
            </a:r>
            <a:r>
              <a:rPr lang="en-GB" sz="2000" spc="-10" dirty="0" err="1">
                <a:latin typeface="Garamond"/>
                <a:cs typeface="Times New Roman"/>
              </a:rPr>
              <a:t>samskiptavanda</a:t>
            </a:r>
            <a:r>
              <a:rPr lang="en-GB" sz="2000" spc="-10" dirty="0">
                <a:latin typeface="Garamond"/>
                <a:cs typeface="Times New Roman"/>
              </a:rPr>
              <a:t>”.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Með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því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kalla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ofbeldi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réttu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nafni</a:t>
            </a:r>
            <a:r>
              <a:rPr lang="en-GB" sz="2000" spc="-10" dirty="0">
                <a:latin typeface="Garamond"/>
                <a:cs typeface="Times New Roman"/>
              </a:rPr>
              <a:t> er </a:t>
            </a:r>
            <a:r>
              <a:rPr lang="en-GB" sz="2000" spc="-10" dirty="0" err="1">
                <a:latin typeface="Garamond"/>
                <a:cs typeface="Times New Roman"/>
              </a:rPr>
              <a:t>hægt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leggja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áheyrslu</a:t>
            </a:r>
            <a:r>
              <a:rPr lang="en-GB" sz="2000" spc="-10" dirty="0">
                <a:latin typeface="Garamond"/>
                <a:cs typeface="Times New Roman"/>
              </a:rPr>
              <a:t> á </a:t>
            </a:r>
            <a:r>
              <a:rPr lang="en-GB" sz="2000" spc="-10" dirty="0" err="1">
                <a:latin typeface="Garamond"/>
                <a:cs typeface="Times New Roman"/>
              </a:rPr>
              <a:t>hegðunina</a:t>
            </a:r>
            <a:r>
              <a:rPr lang="en-GB" sz="2000" spc="-10" dirty="0">
                <a:latin typeface="Garamond"/>
                <a:cs typeface="Times New Roman"/>
              </a:rPr>
              <a:t> og </a:t>
            </a:r>
            <a:r>
              <a:rPr lang="en-GB" sz="2000" spc="-10" dirty="0" err="1">
                <a:latin typeface="Garamond"/>
                <a:cs typeface="Times New Roman"/>
              </a:rPr>
              <a:t>þannig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rjúfa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hring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ofbeldis</a:t>
            </a:r>
            <a:r>
              <a:rPr lang="en-GB" sz="2000" spc="-10" dirty="0">
                <a:latin typeface="Garamond"/>
                <a:cs typeface="Times New Roman"/>
              </a:rPr>
              <a:t> á milli </a:t>
            </a:r>
            <a:r>
              <a:rPr lang="en-GB" sz="2000" spc="-10" dirty="0" err="1">
                <a:latin typeface="Garamond"/>
                <a:cs typeface="Times New Roman"/>
              </a:rPr>
              <a:t>kynslóða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tala um </a:t>
            </a:r>
            <a:r>
              <a:rPr lang="en-GB" sz="2000" spc="-10" dirty="0" err="1">
                <a:latin typeface="Garamond"/>
                <a:cs typeface="Times New Roman"/>
              </a:rPr>
              <a:t>ofbeldi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hjálpar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til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við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vinna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úr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erfiðri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reynslu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Ábyrgð</a:t>
            </a:r>
            <a:r>
              <a:rPr lang="en-GB" sz="2000" spc="-10" dirty="0">
                <a:latin typeface="Garamond"/>
                <a:cs typeface="Times New Roman"/>
              </a:rPr>
              <a:t> á </a:t>
            </a:r>
            <a:r>
              <a:rPr lang="en-GB" sz="2000" spc="-10" dirty="0" err="1">
                <a:latin typeface="Garamond"/>
                <a:cs typeface="Times New Roman"/>
              </a:rPr>
              <a:t>ofbeldi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hvílir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ávallt</a:t>
            </a:r>
            <a:r>
              <a:rPr lang="en-GB" sz="2000" spc="-10" dirty="0">
                <a:latin typeface="Garamond"/>
                <a:cs typeface="Times New Roman"/>
              </a:rPr>
              <a:t> á </a:t>
            </a:r>
            <a:r>
              <a:rPr lang="en-GB" sz="2000" spc="-10" dirty="0" err="1">
                <a:latin typeface="Garamond"/>
                <a:cs typeface="Times New Roman"/>
              </a:rPr>
              <a:t>geranda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ofbeldis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endParaRPr lang="en-GB" sz="20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endParaRPr lang="en-GB" sz="20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endParaRPr lang="en-GB" sz="20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endParaRPr lang="en-GB" sz="20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0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0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0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r>
              <a:rPr lang="en-GB" sz="2200" spc="-10" dirty="0">
                <a:latin typeface="Garamond"/>
                <a:cs typeface="Times New Roman"/>
              </a:rPr>
              <a:t>     </a:t>
            </a: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r>
              <a:rPr lang="en-GB" sz="2200" spc="-10" dirty="0">
                <a:latin typeface="Garamond"/>
                <a:cs typeface="Times New Roman"/>
              </a:rPr>
              <a:t> </a:t>
            </a:r>
            <a:endParaRPr sz="2200" dirty="0">
              <a:latin typeface="Garamond"/>
              <a:cs typeface="Times New Roman"/>
            </a:endParaRPr>
          </a:p>
        </p:txBody>
      </p:sp>
      <p:grpSp>
        <p:nvGrpSpPr>
          <p:cNvPr id="9" name="object 3">
            <a:extLst>
              <a:ext uri="{FF2B5EF4-FFF2-40B4-BE49-F238E27FC236}">
                <a16:creationId xmlns:a16="http://schemas.microsoft.com/office/drawing/2014/main" id="{F82406CD-F6F5-A0F7-B495-F83DCB3F28D8}"/>
              </a:ext>
            </a:extLst>
          </p:cNvPr>
          <p:cNvGrpSpPr/>
          <p:nvPr/>
        </p:nvGrpSpPr>
        <p:grpSpPr>
          <a:xfrm>
            <a:off x="94488" y="53"/>
            <a:ext cx="4814570" cy="6858000"/>
            <a:chOff x="94488" y="53"/>
            <a:chExt cx="4814570" cy="6858000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AE4A3986-C5E8-D6AD-95D4-B1494DA93F65}"/>
                </a:ext>
              </a:extLst>
            </p:cNvPr>
            <p:cNvSpPr/>
            <p:nvPr/>
          </p:nvSpPr>
          <p:spPr>
            <a:xfrm>
              <a:off x="94488" y="222504"/>
              <a:ext cx="595884" cy="6918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E6803994-14EC-0055-875D-ADD45C0A2E1D}"/>
                </a:ext>
              </a:extLst>
            </p:cNvPr>
            <p:cNvSpPr/>
            <p:nvPr/>
          </p:nvSpPr>
          <p:spPr>
            <a:xfrm>
              <a:off x="838200" y="53"/>
              <a:ext cx="4070545" cy="68578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2179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116755"/>
            <a:ext cx="554990" cy="174053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2</a:t>
            </a:r>
            <a:r>
              <a:rPr sz="3100" spc="19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7</a:t>
            </a:r>
            <a:endParaRPr sz="31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19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9</a:t>
            </a:r>
            <a:endParaRPr sz="31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2</a:t>
            </a:r>
            <a:r>
              <a:rPr sz="3100" spc="19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3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823" y="222504"/>
            <a:ext cx="605028" cy="702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3925" y="196747"/>
            <a:ext cx="5248275" cy="673198"/>
          </a:xfrm>
          <a:prstGeom prst="rect">
            <a:avLst/>
          </a:prstGeom>
        </p:spPr>
        <p:txBody>
          <a:bodyPr vert="horz" wrap="square" lIns="0" tIns="88265" rIns="0" bIns="0" rtlCol="0" anchor="t">
            <a:spAutoFit/>
          </a:bodyPr>
          <a:lstStyle/>
          <a:p>
            <a:pPr marL="12700" marR="5080">
              <a:lnSpc>
                <a:spcPts val="4760"/>
              </a:lnSpc>
              <a:spcBef>
                <a:spcPts val="695"/>
              </a:spcBef>
              <a:tabLst>
                <a:tab pos="783590" algn="l"/>
              </a:tabLst>
            </a:pPr>
            <a:r>
              <a:rPr sz="3400" spc="-120" dirty="0" err="1">
                <a:latin typeface="Garamond"/>
                <a:cs typeface="Times New Roman"/>
              </a:rPr>
              <a:t>Af</a:t>
            </a:r>
            <a:r>
              <a:rPr lang="en-GB" sz="3400" spc="-120" dirty="0">
                <a:latin typeface="Garamond"/>
                <a:cs typeface="Times New Roman"/>
              </a:rPr>
              <a:t> </a:t>
            </a:r>
            <a:r>
              <a:rPr sz="3400" spc="-80" dirty="0" err="1">
                <a:latin typeface="Garamond"/>
                <a:cs typeface="Times New Roman"/>
              </a:rPr>
              <a:t>hverju</a:t>
            </a:r>
            <a:r>
              <a:rPr sz="3400" spc="-80" dirty="0">
                <a:latin typeface="Garamond"/>
                <a:cs typeface="Times New Roman"/>
              </a:rPr>
              <a:t> </a:t>
            </a:r>
            <a:r>
              <a:rPr sz="3400" spc="-35" dirty="0" err="1">
                <a:latin typeface="Garamond"/>
                <a:cs typeface="Times New Roman"/>
              </a:rPr>
              <a:t>tölum</a:t>
            </a:r>
            <a:r>
              <a:rPr lang="en-GB" sz="3400" spc="-35" dirty="0">
                <a:latin typeface="Garamond"/>
                <a:cs typeface="Times New Roman"/>
              </a:rPr>
              <a:t> </a:t>
            </a:r>
            <a:r>
              <a:rPr lang="en-GB" sz="3400" spc="-35" dirty="0" err="1">
                <a:latin typeface="Garamond"/>
                <a:cs typeface="Times New Roman"/>
              </a:rPr>
              <a:t>við</a:t>
            </a:r>
            <a:r>
              <a:rPr lang="en-GB" sz="3400" spc="-35" dirty="0">
                <a:latin typeface="Garamond"/>
                <a:cs typeface="Times New Roman"/>
              </a:rPr>
              <a:t> um</a:t>
            </a:r>
            <a:r>
              <a:rPr sz="3400" spc="-35" dirty="0">
                <a:latin typeface="Garamond"/>
                <a:cs typeface="Times New Roman"/>
              </a:rPr>
              <a:t> </a:t>
            </a:r>
            <a:r>
              <a:rPr sz="3400" spc="-110" dirty="0" err="1">
                <a:latin typeface="Garamond"/>
                <a:cs typeface="Times New Roman"/>
              </a:rPr>
              <a:t>ofbeldi</a:t>
            </a:r>
            <a:r>
              <a:rPr sz="3400" spc="-110" dirty="0">
                <a:latin typeface="Garamond"/>
                <a:cs typeface="Times New Roman"/>
              </a:rPr>
              <a:t>?</a:t>
            </a:r>
            <a:endParaRPr sz="3400" dirty="0">
              <a:latin typeface="Garamond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9175" y="1158770"/>
            <a:ext cx="5153025" cy="5515484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241300" indent="-228600">
              <a:lnSpc>
                <a:spcPts val="265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5" dirty="0" err="1">
                <a:latin typeface="Garamond"/>
                <a:cs typeface="Times New Roman"/>
              </a:rPr>
              <a:t>Ofbeldi</a:t>
            </a:r>
            <a:r>
              <a:rPr sz="2600" b="1" spc="-5" dirty="0">
                <a:latin typeface="Garamond"/>
                <a:cs typeface="Times New Roman"/>
              </a:rPr>
              <a:t> </a:t>
            </a:r>
            <a:r>
              <a:rPr sz="2600" b="1" spc="-100" dirty="0">
                <a:latin typeface="Garamond"/>
                <a:cs typeface="Times New Roman"/>
              </a:rPr>
              <a:t>er</a:t>
            </a:r>
            <a:r>
              <a:rPr sz="2600" b="1" dirty="0">
                <a:latin typeface="Garamond"/>
                <a:cs typeface="Times New Roman"/>
              </a:rPr>
              <a:t> </a:t>
            </a:r>
            <a:r>
              <a:rPr sz="2600" b="1" spc="-25" dirty="0" err="1">
                <a:latin typeface="Garamond"/>
                <a:cs typeface="Times New Roman"/>
              </a:rPr>
              <a:t>lýðheilsuvandamál</a:t>
            </a:r>
            <a:r>
              <a:rPr sz="2600" b="1" spc="-25" dirty="0">
                <a:latin typeface="Garamond"/>
                <a:cs typeface="Times New Roman"/>
              </a:rPr>
              <a:t>.</a:t>
            </a:r>
            <a:endParaRPr lang="en-US" sz="2600" dirty="0">
              <a:latin typeface="Garamond"/>
              <a:cs typeface="Times New Roman"/>
            </a:endParaRPr>
          </a:p>
          <a:p>
            <a:pPr marL="241300">
              <a:lnSpc>
                <a:spcPts val="2185"/>
              </a:lnSpc>
            </a:pPr>
            <a:r>
              <a:rPr sz="2600" spc="-30" dirty="0" err="1">
                <a:latin typeface="Garamond"/>
                <a:cs typeface="Times New Roman"/>
              </a:rPr>
              <a:t>Ofbeldi</a:t>
            </a:r>
            <a:r>
              <a:rPr sz="2600" spc="-30" dirty="0">
                <a:latin typeface="Garamond"/>
                <a:cs typeface="Times New Roman"/>
              </a:rPr>
              <a:t> </a:t>
            </a:r>
            <a:r>
              <a:rPr sz="2600" spc="-65" dirty="0" err="1">
                <a:latin typeface="Garamond"/>
                <a:cs typeface="Times New Roman"/>
              </a:rPr>
              <a:t>leiðir</a:t>
            </a:r>
            <a:r>
              <a:rPr sz="2600" spc="-65" dirty="0">
                <a:latin typeface="Garamond"/>
                <a:cs typeface="Times New Roman"/>
              </a:rPr>
              <a:t> </a:t>
            </a:r>
            <a:r>
              <a:rPr sz="2600" spc="-75" dirty="0" err="1">
                <a:latin typeface="Garamond"/>
                <a:cs typeface="Times New Roman"/>
              </a:rPr>
              <a:t>til</a:t>
            </a:r>
            <a:r>
              <a:rPr sz="2600" spc="-75" dirty="0">
                <a:latin typeface="Garamond"/>
                <a:cs typeface="Times New Roman"/>
              </a:rPr>
              <a:t> </a:t>
            </a:r>
            <a:r>
              <a:rPr sz="2600" spc="-70" dirty="0" err="1">
                <a:latin typeface="Garamond"/>
                <a:cs typeface="Times New Roman"/>
              </a:rPr>
              <a:t>heilsufarslegra</a:t>
            </a:r>
            <a:r>
              <a:rPr sz="2600" spc="195" dirty="0">
                <a:latin typeface="Garamond"/>
                <a:cs typeface="Times New Roman"/>
              </a:rPr>
              <a:t> </a:t>
            </a:r>
            <a:r>
              <a:rPr sz="2600" spc="-60" dirty="0">
                <a:latin typeface="Garamond"/>
                <a:cs typeface="Times New Roman"/>
              </a:rPr>
              <a:t>og</a:t>
            </a:r>
            <a:endParaRPr sz="2600" dirty="0">
              <a:latin typeface="Garamond"/>
              <a:cs typeface="Times New Roman"/>
            </a:endParaRPr>
          </a:p>
          <a:p>
            <a:pPr marL="241300">
              <a:lnSpc>
                <a:spcPts val="2185"/>
              </a:lnSpc>
            </a:pPr>
            <a:r>
              <a:rPr sz="2600" spc="-85" dirty="0" err="1">
                <a:latin typeface="Garamond"/>
                <a:cs typeface="Times New Roman"/>
              </a:rPr>
              <a:t>félagslegra</a:t>
            </a:r>
            <a:r>
              <a:rPr sz="2600" spc="-85" dirty="0">
                <a:latin typeface="Garamond"/>
                <a:cs typeface="Times New Roman"/>
              </a:rPr>
              <a:t> </a:t>
            </a:r>
            <a:r>
              <a:rPr sz="2600" spc="-75" dirty="0" err="1">
                <a:latin typeface="Garamond"/>
                <a:cs typeface="Times New Roman"/>
              </a:rPr>
              <a:t>vandamála</a:t>
            </a:r>
            <a:r>
              <a:rPr sz="2600" spc="-75" dirty="0">
                <a:latin typeface="Garamond"/>
                <a:cs typeface="Times New Roman"/>
              </a:rPr>
              <a:t>.</a:t>
            </a:r>
            <a:r>
              <a:rPr sz="2600" spc="114" dirty="0">
                <a:latin typeface="Garamond"/>
                <a:cs typeface="Times New Roman"/>
              </a:rPr>
              <a:t> </a:t>
            </a:r>
            <a:endParaRPr lang="en-GB" sz="2600" spc="114" dirty="0">
              <a:latin typeface="Garamond"/>
              <a:cs typeface="Times New Roman"/>
            </a:endParaRPr>
          </a:p>
          <a:p>
            <a:pPr marL="241300">
              <a:lnSpc>
                <a:spcPts val="2185"/>
              </a:lnSpc>
            </a:pPr>
            <a:r>
              <a:rPr sz="2600" spc="-55" dirty="0" err="1">
                <a:latin typeface="Garamond"/>
                <a:cs typeface="Times New Roman"/>
              </a:rPr>
              <a:t>Áhrif</a:t>
            </a:r>
            <a:r>
              <a:rPr lang="en-GB" sz="2600" dirty="0">
                <a:latin typeface="Garamond"/>
                <a:cs typeface="Times New Roman"/>
              </a:rPr>
              <a:t> </a:t>
            </a:r>
            <a:r>
              <a:rPr sz="2600" spc="-50" dirty="0" err="1">
                <a:latin typeface="Garamond"/>
                <a:cs typeface="Times New Roman"/>
              </a:rPr>
              <a:t>ofbeldis</a:t>
            </a:r>
            <a:r>
              <a:rPr sz="2600" spc="-50" dirty="0">
                <a:latin typeface="Garamond"/>
                <a:cs typeface="Times New Roman"/>
              </a:rPr>
              <a:t> </a:t>
            </a:r>
            <a:r>
              <a:rPr sz="2600" spc="-65" dirty="0">
                <a:latin typeface="Garamond"/>
                <a:cs typeface="Times New Roman"/>
              </a:rPr>
              <a:t>geta </a:t>
            </a:r>
            <a:r>
              <a:rPr sz="2600" spc="-55" dirty="0" err="1">
                <a:latin typeface="Garamond"/>
                <a:cs typeface="Times New Roman"/>
              </a:rPr>
              <a:t>verið</a:t>
            </a:r>
            <a:r>
              <a:rPr sz="2600" spc="-55" dirty="0">
                <a:latin typeface="Garamond"/>
                <a:cs typeface="Times New Roman"/>
              </a:rPr>
              <a:t> </a:t>
            </a:r>
            <a:r>
              <a:rPr sz="2600" spc="-65" dirty="0" err="1">
                <a:latin typeface="Garamond"/>
                <a:cs typeface="Times New Roman"/>
              </a:rPr>
              <a:t>mjög</a:t>
            </a:r>
            <a:r>
              <a:rPr sz="2600" spc="-65" dirty="0">
                <a:latin typeface="Garamond"/>
                <a:cs typeface="Times New Roman"/>
              </a:rPr>
              <a:t> </a:t>
            </a:r>
            <a:r>
              <a:rPr sz="2600" spc="-70" dirty="0" err="1">
                <a:latin typeface="Garamond"/>
                <a:cs typeface="Times New Roman"/>
              </a:rPr>
              <a:t>langvarandi</a:t>
            </a:r>
            <a:r>
              <a:rPr lang="en-US" sz="2600" spc="-70" dirty="0">
                <a:latin typeface="Garamond"/>
                <a:cs typeface="Times New Roman"/>
              </a:rPr>
              <a:t> </a:t>
            </a:r>
            <a:r>
              <a:rPr sz="2600" spc="-70" dirty="0">
                <a:latin typeface="Garamond"/>
                <a:cs typeface="Times New Roman"/>
              </a:rPr>
              <a:t> </a:t>
            </a:r>
            <a:r>
              <a:rPr sz="2600" spc="-55" dirty="0" err="1">
                <a:latin typeface="Garamond"/>
                <a:cs typeface="Times New Roman"/>
              </a:rPr>
              <a:t>sem</a:t>
            </a:r>
            <a:r>
              <a:rPr sz="2600" spc="-55" dirty="0">
                <a:latin typeface="Garamond"/>
                <a:cs typeface="Times New Roman"/>
              </a:rPr>
              <a:t> </a:t>
            </a:r>
            <a:r>
              <a:rPr sz="2600" spc="-60" dirty="0">
                <a:latin typeface="Garamond"/>
                <a:cs typeface="Times New Roman"/>
              </a:rPr>
              <a:t>og </a:t>
            </a:r>
            <a:r>
              <a:rPr sz="2600" spc="-100" dirty="0" err="1">
                <a:latin typeface="Garamond"/>
                <a:cs typeface="Times New Roman"/>
              </a:rPr>
              <a:t>alvarleg</a:t>
            </a:r>
            <a:r>
              <a:rPr sz="2600" spc="-100" dirty="0">
                <a:latin typeface="Garamond"/>
                <a:cs typeface="Times New Roman"/>
              </a:rPr>
              <a:t>, </a:t>
            </a:r>
            <a:r>
              <a:rPr sz="2600" spc="-85" dirty="0" err="1">
                <a:latin typeface="Garamond"/>
                <a:cs typeface="Times New Roman"/>
              </a:rPr>
              <a:t>jafnvel</a:t>
            </a:r>
            <a:r>
              <a:rPr sz="2600" spc="200" dirty="0">
                <a:latin typeface="Garamond"/>
                <a:cs typeface="Times New Roman"/>
              </a:rPr>
              <a:t> </a:t>
            </a:r>
            <a:r>
              <a:rPr sz="2600" spc="-80" dirty="0" err="1">
                <a:latin typeface="Garamond"/>
                <a:cs typeface="Times New Roman"/>
              </a:rPr>
              <a:t>lífshættuleg</a:t>
            </a:r>
            <a:r>
              <a:rPr sz="2600" spc="-80" dirty="0">
                <a:latin typeface="Garamond"/>
                <a:cs typeface="Times New Roman"/>
              </a:rPr>
              <a:t>.</a:t>
            </a:r>
            <a:endParaRPr lang="en-GB" sz="2600" spc="-80" dirty="0">
              <a:latin typeface="Garamond"/>
              <a:cs typeface="Times New Roman"/>
            </a:endParaRPr>
          </a:p>
          <a:p>
            <a:pPr marL="241300">
              <a:lnSpc>
                <a:spcPts val="2185"/>
              </a:lnSpc>
            </a:pPr>
            <a:endParaRPr sz="2600" dirty="0">
              <a:latin typeface="Garamond"/>
              <a:cs typeface="Times New Roman"/>
            </a:endParaRPr>
          </a:p>
          <a:p>
            <a:pPr marL="241300" indent="-228600">
              <a:lnSpc>
                <a:spcPts val="2650"/>
              </a:lnSpc>
              <a:spcBef>
                <a:spcPts val="60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5" dirty="0" err="1">
                <a:latin typeface="Garamond"/>
                <a:cs typeface="Times New Roman"/>
              </a:rPr>
              <a:t>Ofbeldi</a:t>
            </a:r>
            <a:r>
              <a:rPr sz="2600" b="1" spc="-5" dirty="0">
                <a:latin typeface="Garamond"/>
                <a:cs typeface="Times New Roman"/>
              </a:rPr>
              <a:t> </a:t>
            </a:r>
            <a:r>
              <a:rPr sz="2600" b="1" spc="-100" dirty="0">
                <a:latin typeface="Garamond"/>
                <a:cs typeface="Times New Roman"/>
              </a:rPr>
              <a:t>er </a:t>
            </a:r>
            <a:r>
              <a:rPr sz="2600" b="1" spc="-50" dirty="0" err="1">
                <a:latin typeface="Garamond"/>
                <a:cs typeface="Times New Roman"/>
              </a:rPr>
              <a:t>yfirleitt</a:t>
            </a:r>
            <a:r>
              <a:rPr sz="2600" b="1" spc="105" dirty="0">
                <a:latin typeface="Garamond"/>
                <a:cs typeface="Times New Roman"/>
              </a:rPr>
              <a:t> </a:t>
            </a:r>
            <a:r>
              <a:rPr sz="2600" b="1" spc="-10" dirty="0" err="1">
                <a:latin typeface="Garamond"/>
                <a:cs typeface="Times New Roman"/>
              </a:rPr>
              <a:t>falið</a:t>
            </a:r>
            <a:r>
              <a:rPr sz="2600" b="1" spc="-10" dirty="0">
                <a:latin typeface="Garamond"/>
                <a:cs typeface="Times New Roman"/>
              </a:rPr>
              <a:t>,</a:t>
            </a:r>
            <a:endParaRPr sz="2600" dirty="0">
              <a:latin typeface="Garamond"/>
              <a:cs typeface="Times New Roman"/>
            </a:endParaRPr>
          </a:p>
          <a:p>
            <a:pPr marL="241300">
              <a:lnSpc>
                <a:spcPts val="2185"/>
              </a:lnSpc>
            </a:pPr>
            <a:r>
              <a:rPr sz="2600" spc="-70" dirty="0" err="1">
                <a:latin typeface="Garamond"/>
                <a:cs typeface="Times New Roman"/>
              </a:rPr>
              <a:t>sérstaklega</a:t>
            </a:r>
            <a:r>
              <a:rPr sz="2600" spc="-70" dirty="0">
                <a:latin typeface="Garamond"/>
                <a:cs typeface="Times New Roman"/>
              </a:rPr>
              <a:t> </a:t>
            </a:r>
            <a:r>
              <a:rPr sz="2600" spc="-45" dirty="0" err="1">
                <a:latin typeface="Garamond"/>
                <a:cs typeface="Times New Roman"/>
              </a:rPr>
              <a:t>ofbeldi</a:t>
            </a:r>
            <a:r>
              <a:rPr sz="2600" spc="-45" dirty="0">
                <a:latin typeface="Garamond"/>
                <a:cs typeface="Times New Roman"/>
              </a:rPr>
              <a:t> </a:t>
            </a:r>
            <a:r>
              <a:rPr sz="2600" spc="-100" dirty="0">
                <a:latin typeface="Garamond"/>
                <a:cs typeface="Times New Roman"/>
              </a:rPr>
              <a:t>á </a:t>
            </a:r>
            <a:r>
              <a:rPr sz="2600" spc="-65" dirty="0" err="1">
                <a:latin typeface="Garamond"/>
                <a:cs typeface="Times New Roman"/>
              </a:rPr>
              <a:t>heimilum</a:t>
            </a:r>
            <a:r>
              <a:rPr sz="2600" spc="-65" dirty="0">
                <a:latin typeface="Garamond"/>
                <a:cs typeface="Times New Roman"/>
              </a:rPr>
              <a:t> </a:t>
            </a:r>
            <a:r>
              <a:rPr sz="2600" spc="-55" dirty="0">
                <a:latin typeface="Garamond"/>
                <a:cs typeface="Times New Roman"/>
              </a:rPr>
              <a:t>og</a:t>
            </a:r>
            <a:r>
              <a:rPr sz="2600" spc="260" dirty="0">
                <a:latin typeface="Garamond"/>
                <a:cs typeface="Times New Roman"/>
              </a:rPr>
              <a:t> </a:t>
            </a:r>
            <a:r>
              <a:rPr sz="2600" spc="-130" dirty="0">
                <a:latin typeface="Garamond"/>
                <a:cs typeface="Times New Roman"/>
              </a:rPr>
              <a:t>í</a:t>
            </a:r>
            <a:endParaRPr sz="2600" dirty="0">
              <a:latin typeface="Garamond"/>
              <a:cs typeface="Times New Roman"/>
            </a:endParaRPr>
          </a:p>
          <a:p>
            <a:pPr marL="241300">
              <a:lnSpc>
                <a:spcPts val="2185"/>
              </a:lnSpc>
            </a:pPr>
            <a:r>
              <a:rPr sz="2600" spc="-25" dirty="0" err="1">
                <a:latin typeface="Garamond"/>
                <a:cs typeface="Times New Roman"/>
              </a:rPr>
              <a:t>nánum</a:t>
            </a:r>
            <a:r>
              <a:rPr sz="2600" spc="-25" dirty="0">
                <a:latin typeface="Garamond"/>
                <a:cs typeface="Times New Roman"/>
              </a:rPr>
              <a:t> </a:t>
            </a:r>
            <a:r>
              <a:rPr sz="2600" spc="-25" dirty="0" err="1">
                <a:latin typeface="Garamond"/>
                <a:cs typeface="Times New Roman"/>
              </a:rPr>
              <a:t>samböndum</a:t>
            </a:r>
            <a:r>
              <a:rPr sz="2600" spc="-25" dirty="0">
                <a:latin typeface="Garamond"/>
                <a:cs typeface="Times New Roman"/>
              </a:rPr>
              <a:t>. </a:t>
            </a:r>
            <a:r>
              <a:rPr sz="2600" spc="-65" dirty="0" err="1">
                <a:latin typeface="Garamond"/>
                <a:cs typeface="Times New Roman"/>
              </a:rPr>
              <a:t>Því</a:t>
            </a:r>
            <a:r>
              <a:rPr sz="2600" spc="-65" dirty="0">
                <a:latin typeface="Garamond"/>
                <a:cs typeface="Times New Roman"/>
              </a:rPr>
              <a:t> </a:t>
            </a:r>
            <a:r>
              <a:rPr sz="2600" spc="-105" dirty="0" err="1">
                <a:latin typeface="Garamond"/>
                <a:cs typeface="Times New Roman"/>
              </a:rPr>
              <a:t>fylgir</a:t>
            </a:r>
            <a:r>
              <a:rPr sz="2600" spc="55" dirty="0">
                <a:latin typeface="Garamond"/>
                <a:cs typeface="Times New Roman"/>
              </a:rPr>
              <a:t> </a:t>
            </a:r>
            <a:r>
              <a:rPr sz="2600" spc="5" dirty="0">
                <a:latin typeface="Garamond"/>
                <a:cs typeface="Times New Roman"/>
              </a:rPr>
              <a:t>oft</a:t>
            </a:r>
            <a:endParaRPr sz="2600" dirty="0">
              <a:latin typeface="Garamond"/>
              <a:cs typeface="Times New Roman"/>
            </a:endParaRPr>
          </a:p>
          <a:p>
            <a:pPr marL="241300" marR="405130">
              <a:lnSpc>
                <a:spcPct val="70000"/>
              </a:lnSpc>
              <a:spcBef>
                <a:spcPts val="470"/>
              </a:spcBef>
              <a:tabLst>
                <a:tab pos="2475230" algn="l"/>
              </a:tabLst>
            </a:pPr>
            <a:r>
              <a:rPr sz="2600" spc="-45" dirty="0" err="1">
                <a:latin typeface="Garamond"/>
                <a:cs typeface="Times New Roman"/>
              </a:rPr>
              <a:t>minni</a:t>
            </a:r>
            <a:r>
              <a:rPr sz="2600" spc="5" dirty="0">
                <a:latin typeface="Garamond"/>
                <a:cs typeface="Times New Roman"/>
              </a:rPr>
              <a:t> </a:t>
            </a:r>
            <a:r>
              <a:rPr sz="2600" spc="-30" dirty="0">
                <a:latin typeface="Garamond"/>
                <a:cs typeface="Times New Roman"/>
              </a:rPr>
              <a:t>“</a:t>
            </a:r>
            <a:r>
              <a:rPr sz="2600" spc="-30" dirty="0" err="1">
                <a:latin typeface="Garamond"/>
                <a:cs typeface="Times New Roman"/>
              </a:rPr>
              <a:t>skömm</a:t>
            </a:r>
            <a:r>
              <a:rPr sz="2600" spc="-30" dirty="0">
                <a:latin typeface="Garamond"/>
                <a:cs typeface="Times New Roman"/>
              </a:rPr>
              <a:t>”</a:t>
            </a:r>
            <a:r>
              <a:rPr lang="en-GB" sz="2600" spc="-30" dirty="0">
                <a:latin typeface="Garamond"/>
                <a:cs typeface="Times New Roman"/>
              </a:rPr>
              <a:t> </a:t>
            </a:r>
            <a:r>
              <a:rPr sz="2600" spc="-50" dirty="0" err="1">
                <a:latin typeface="Garamond"/>
                <a:cs typeface="Times New Roman"/>
              </a:rPr>
              <a:t>ef</a:t>
            </a:r>
            <a:r>
              <a:rPr sz="2600" spc="-50" dirty="0">
                <a:latin typeface="Garamond"/>
                <a:cs typeface="Times New Roman"/>
              </a:rPr>
              <a:t> </a:t>
            </a:r>
            <a:r>
              <a:rPr sz="2600" dirty="0" err="1">
                <a:latin typeface="Garamond"/>
                <a:cs typeface="Times New Roman"/>
              </a:rPr>
              <a:t>þú</a:t>
            </a:r>
            <a:r>
              <a:rPr sz="2600" dirty="0">
                <a:latin typeface="Garamond"/>
                <a:cs typeface="Times New Roman"/>
              </a:rPr>
              <a:t> </a:t>
            </a:r>
            <a:r>
              <a:rPr sz="2600" spc="-40" dirty="0" err="1">
                <a:latin typeface="Garamond"/>
                <a:cs typeface="Times New Roman"/>
              </a:rPr>
              <a:t>spyrð</a:t>
            </a:r>
            <a:r>
              <a:rPr lang="en-GB" sz="2600" spc="-40" dirty="0">
                <a:latin typeface="Garamond"/>
                <a:cs typeface="Times New Roman"/>
              </a:rPr>
              <a:t> </a:t>
            </a:r>
            <a:r>
              <a:rPr lang="en-GB" sz="2600" spc="-40" dirty="0" err="1">
                <a:latin typeface="Garamond"/>
                <a:cs typeface="Times New Roman"/>
              </a:rPr>
              <a:t>alla</a:t>
            </a:r>
            <a:r>
              <a:rPr lang="en-GB" sz="2600" spc="-40" dirty="0">
                <a:latin typeface="Garamond"/>
                <a:cs typeface="Times New Roman"/>
              </a:rPr>
              <a:t> um </a:t>
            </a:r>
            <a:r>
              <a:rPr sz="2600" spc="-50" dirty="0" err="1">
                <a:latin typeface="Garamond"/>
                <a:cs typeface="Times New Roman"/>
              </a:rPr>
              <a:t>ofbeldi</a:t>
            </a:r>
            <a:r>
              <a:rPr sz="2600" spc="-50" dirty="0">
                <a:latin typeface="Garamond"/>
                <a:cs typeface="Times New Roman"/>
              </a:rPr>
              <a:t>.</a:t>
            </a:r>
            <a:endParaRPr lang="en-GB" sz="2600" spc="-50" dirty="0">
              <a:latin typeface="Garamond"/>
              <a:cs typeface="Times New Roman"/>
            </a:endParaRPr>
          </a:p>
          <a:p>
            <a:pPr marL="241300" marR="405130">
              <a:lnSpc>
                <a:spcPct val="70000"/>
              </a:lnSpc>
              <a:spcBef>
                <a:spcPts val="470"/>
              </a:spcBef>
              <a:tabLst>
                <a:tab pos="2475230" algn="l"/>
              </a:tabLst>
            </a:pPr>
            <a:endParaRPr sz="2600" dirty="0">
              <a:latin typeface="Garamond"/>
              <a:cs typeface="Times New Roman"/>
            </a:endParaRPr>
          </a:p>
          <a:p>
            <a:pPr marL="241300" indent="-228600">
              <a:lnSpc>
                <a:spcPts val="2650"/>
              </a:lnSpc>
              <a:spcBef>
                <a:spcPts val="60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65" dirty="0" err="1">
                <a:latin typeface="Garamond"/>
                <a:cs typeface="Times New Roman"/>
              </a:rPr>
              <a:t>Áhættuhópar</a:t>
            </a:r>
            <a:r>
              <a:rPr sz="2600" b="1" spc="-65" dirty="0">
                <a:latin typeface="Garamond"/>
                <a:cs typeface="Times New Roman"/>
              </a:rPr>
              <a:t> </a:t>
            </a:r>
            <a:r>
              <a:rPr sz="2600" spc="-10" dirty="0" err="1">
                <a:latin typeface="Garamond"/>
                <a:cs typeface="Times New Roman"/>
              </a:rPr>
              <a:t>eru</a:t>
            </a:r>
            <a:r>
              <a:rPr sz="2600" spc="-10" dirty="0">
                <a:latin typeface="Garamond"/>
                <a:cs typeface="Times New Roman"/>
              </a:rPr>
              <a:t> </a:t>
            </a:r>
            <a:r>
              <a:rPr sz="2600" spc="-55" dirty="0" err="1">
                <a:latin typeface="Garamond"/>
                <a:cs typeface="Times New Roman"/>
              </a:rPr>
              <a:t>meðal</a:t>
            </a:r>
            <a:r>
              <a:rPr sz="2600" spc="85" dirty="0">
                <a:latin typeface="Garamond"/>
                <a:cs typeface="Times New Roman"/>
              </a:rPr>
              <a:t> </a:t>
            </a:r>
            <a:r>
              <a:rPr sz="2600" spc="-40" dirty="0" err="1">
                <a:latin typeface="Garamond"/>
                <a:cs typeface="Times New Roman"/>
              </a:rPr>
              <a:t>annars</a:t>
            </a:r>
            <a:endParaRPr sz="2600" dirty="0">
              <a:latin typeface="Garamond"/>
              <a:cs typeface="Times New Roman"/>
            </a:endParaRPr>
          </a:p>
          <a:p>
            <a:pPr marL="241300">
              <a:lnSpc>
                <a:spcPts val="2185"/>
              </a:lnSpc>
            </a:pPr>
            <a:r>
              <a:rPr sz="2600" spc="-35" dirty="0" err="1">
                <a:latin typeface="Garamond"/>
                <a:cs typeface="Times New Roman"/>
              </a:rPr>
              <a:t>barnshafandi</a:t>
            </a:r>
            <a:r>
              <a:rPr sz="2600" spc="-35" dirty="0">
                <a:latin typeface="Garamond"/>
                <a:cs typeface="Times New Roman"/>
              </a:rPr>
              <a:t> </a:t>
            </a:r>
            <a:r>
              <a:rPr sz="2600" spc="-45" dirty="0" err="1">
                <a:latin typeface="Garamond"/>
                <a:cs typeface="Times New Roman"/>
              </a:rPr>
              <a:t>konur</a:t>
            </a:r>
            <a:r>
              <a:rPr sz="2600" spc="-45" dirty="0">
                <a:latin typeface="Garamond"/>
                <a:cs typeface="Times New Roman"/>
              </a:rPr>
              <a:t>,</a:t>
            </a:r>
            <a:r>
              <a:rPr sz="2600" spc="20" dirty="0">
                <a:latin typeface="Garamond"/>
                <a:cs typeface="Times New Roman"/>
              </a:rPr>
              <a:t> </a:t>
            </a:r>
            <a:r>
              <a:rPr sz="2600" spc="-60" dirty="0" err="1">
                <a:latin typeface="Garamond"/>
                <a:cs typeface="Times New Roman"/>
              </a:rPr>
              <a:t>nýbakaðar</a:t>
            </a:r>
            <a:endParaRPr sz="2600" dirty="0">
              <a:latin typeface="Garamond"/>
              <a:cs typeface="Times New Roman"/>
            </a:endParaRPr>
          </a:p>
          <a:p>
            <a:pPr marL="241300">
              <a:lnSpc>
                <a:spcPts val="2185"/>
              </a:lnSpc>
            </a:pPr>
            <a:r>
              <a:rPr sz="2600" spc="-40" dirty="0" err="1">
                <a:latin typeface="Garamond"/>
                <a:cs typeface="Times New Roman"/>
              </a:rPr>
              <a:t>mæður</a:t>
            </a:r>
            <a:r>
              <a:rPr sz="2600" spc="-40" dirty="0">
                <a:latin typeface="Garamond"/>
                <a:cs typeface="Times New Roman"/>
              </a:rPr>
              <a:t> </a:t>
            </a:r>
            <a:r>
              <a:rPr sz="2600" spc="-60" dirty="0">
                <a:latin typeface="Garamond"/>
                <a:cs typeface="Times New Roman"/>
              </a:rPr>
              <a:t>og </a:t>
            </a:r>
            <a:r>
              <a:rPr sz="2600" spc="-45" dirty="0" err="1">
                <a:latin typeface="Garamond"/>
                <a:cs typeface="Times New Roman"/>
              </a:rPr>
              <a:t>hver</a:t>
            </a:r>
            <a:r>
              <a:rPr sz="2600" spc="-45" dirty="0">
                <a:latin typeface="Garamond"/>
                <a:cs typeface="Times New Roman"/>
              </a:rPr>
              <a:t> </a:t>
            </a:r>
            <a:r>
              <a:rPr sz="2600" spc="-55" dirty="0" err="1">
                <a:latin typeface="Garamond"/>
                <a:cs typeface="Times New Roman"/>
              </a:rPr>
              <a:t>sem</a:t>
            </a:r>
            <a:r>
              <a:rPr sz="2600" spc="-55" dirty="0">
                <a:latin typeface="Garamond"/>
                <a:cs typeface="Times New Roman"/>
              </a:rPr>
              <a:t> </a:t>
            </a:r>
            <a:r>
              <a:rPr sz="2600" spc="-35" dirty="0">
                <a:latin typeface="Garamond"/>
                <a:cs typeface="Times New Roman"/>
              </a:rPr>
              <a:t>er</a:t>
            </a:r>
            <a:r>
              <a:rPr sz="2600" spc="125" dirty="0">
                <a:latin typeface="Garamond"/>
                <a:cs typeface="Times New Roman"/>
              </a:rPr>
              <a:t> </a:t>
            </a:r>
            <a:r>
              <a:rPr sz="2600" spc="-15" dirty="0" err="1">
                <a:latin typeface="Garamond"/>
                <a:cs typeface="Times New Roman"/>
              </a:rPr>
              <a:t>með</a:t>
            </a:r>
            <a:endParaRPr sz="2600" dirty="0">
              <a:latin typeface="Garamond"/>
              <a:cs typeface="Times New Roman"/>
            </a:endParaRPr>
          </a:p>
          <a:p>
            <a:pPr marL="241300" marR="2156460">
              <a:lnSpc>
                <a:spcPct val="70000"/>
              </a:lnSpc>
              <a:spcBef>
                <a:spcPts val="470"/>
              </a:spcBef>
            </a:pPr>
            <a:r>
              <a:rPr lang="en-GB" sz="2600" spc="-60" dirty="0">
                <a:latin typeface="Garamond"/>
                <a:cs typeface="Times New Roman"/>
              </a:rPr>
              <a:t>g</a:t>
            </a:r>
            <a:r>
              <a:rPr sz="2600" spc="-60" dirty="0" err="1">
                <a:latin typeface="Garamond"/>
                <a:cs typeface="Times New Roman"/>
              </a:rPr>
              <a:t>eðheilbrigðis</a:t>
            </a:r>
            <a:r>
              <a:rPr lang="en-GB" sz="2600" spc="-60" dirty="0">
                <a:latin typeface="Garamond"/>
                <a:cs typeface="Times New Roman"/>
              </a:rPr>
              <a:t> og/</a:t>
            </a:r>
            <a:r>
              <a:rPr lang="en-GB" sz="2600" spc="-60" dirty="0" err="1">
                <a:latin typeface="Garamond"/>
                <a:cs typeface="Times New Roman"/>
              </a:rPr>
              <a:t>eða</a:t>
            </a:r>
            <a:r>
              <a:rPr lang="en-GB" sz="2600" spc="-60" dirty="0">
                <a:latin typeface="Garamond"/>
                <a:cs typeface="Times New Roman"/>
              </a:rPr>
              <a:t> </a:t>
            </a:r>
            <a:r>
              <a:rPr lang="en-GB" sz="2600" spc="-60" dirty="0" err="1">
                <a:latin typeface="Garamond"/>
                <a:cs typeface="Times New Roman"/>
              </a:rPr>
              <a:t>vímuefnavanda</a:t>
            </a:r>
            <a:r>
              <a:rPr lang="en-GB" sz="2600" spc="-60" dirty="0">
                <a:latin typeface="Garamond"/>
                <a:cs typeface="Times New Roman"/>
              </a:rPr>
              <a:t>. </a:t>
            </a:r>
            <a:endParaRPr sz="2600" dirty="0">
              <a:latin typeface="Garamond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72200" y="0"/>
            <a:ext cx="60198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6070" y="4266691"/>
            <a:ext cx="3313866" cy="450893"/>
          </a:xfrm>
          <a:prstGeom prst="rect">
            <a:avLst/>
          </a:prstGeom>
        </p:spPr>
        <p:txBody>
          <a:bodyPr vert="horz" wrap="square" lIns="0" tIns="60960" rIns="0" bIns="0" rtlCol="0" anchor="t">
            <a:spAutoFit/>
          </a:bodyPr>
          <a:lstStyle/>
          <a:p>
            <a:pPr marL="12700" marR="5080" indent="459105">
              <a:lnSpc>
                <a:spcPts val="3020"/>
              </a:lnSpc>
              <a:spcBef>
                <a:spcPts val="480"/>
              </a:spcBef>
            </a:pPr>
            <a:r>
              <a:rPr sz="2800" spc="-60" dirty="0" err="1">
                <a:latin typeface="Garamond"/>
                <a:cs typeface="Times New Roman"/>
              </a:rPr>
              <a:t>Raddir</a:t>
            </a:r>
            <a:r>
              <a:rPr lang="en-US" sz="2800" spc="-60" dirty="0">
                <a:latin typeface="Garamond"/>
                <a:cs typeface="Times New Roman"/>
              </a:rPr>
              <a:t> </a:t>
            </a:r>
            <a:r>
              <a:rPr sz="2800" spc="-60" dirty="0">
                <a:latin typeface="Garamond"/>
                <a:cs typeface="Times New Roman"/>
              </a:rPr>
              <a:t> </a:t>
            </a:r>
            <a:r>
              <a:rPr sz="2800" spc="-20" dirty="0" err="1">
                <a:latin typeface="Garamond"/>
                <a:cs typeface="Times New Roman"/>
              </a:rPr>
              <a:t>þjó</a:t>
            </a:r>
            <a:r>
              <a:rPr sz="2800" spc="-55" dirty="0" err="1">
                <a:latin typeface="Garamond"/>
                <a:cs typeface="Times New Roman"/>
              </a:rPr>
              <a:t>n</a:t>
            </a:r>
            <a:r>
              <a:rPr sz="2800" spc="-45" dirty="0" err="1">
                <a:latin typeface="Garamond"/>
                <a:cs typeface="Times New Roman"/>
              </a:rPr>
              <a:t>ustuþe</a:t>
            </a:r>
            <a:r>
              <a:rPr sz="2800" spc="-5" dirty="0" err="1">
                <a:latin typeface="Garamond"/>
                <a:cs typeface="Times New Roman"/>
              </a:rPr>
              <a:t>g</a:t>
            </a:r>
            <a:r>
              <a:rPr sz="2800" spc="-110" dirty="0" err="1">
                <a:latin typeface="Garamond"/>
                <a:cs typeface="Times New Roman"/>
              </a:rPr>
              <a:t>a</a:t>
            </a:r>
            <a:endParaRPr sz="2800" dirty="0">
              <a:latin typeface="Garamond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797051" y="0"/>
              <a:ext cx="11394948" cy="35463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838200" cy="6858000"/>
            </a:xfrm>
            <a:custGeom>
              <a:avLst/>
              <a:gdLst/>
              <a:ahLst/>
              <a:cxnLst/>
              <a:rect l="l" t="t" r="r" b="b"/>
              <a:pathLst>
                <a:path w="838200" h="6858000">
                  <a:moveTo>
                    <a:pt x="838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38200" y="685800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A7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823" y="222504"/>
              <a:ext cx="658368" cy="7635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71318" y="3846063"/>
            <a:ext cx="7720681" cy="2534027"/>
          </a:xfrm>
          <a:prstGeom prst="rect">
            <a:avLst/>
          </a:prstGeom>
        </p:spPr>
        <p:txBody>
          <a:bodyPr vert="horz" wrap="square" lIns="0" tIns="109220" rIns="0" bIns="0" rtlCol="0" anchor="t">
            <a:spAutoFit/>
          </a:bodyPr>
          <a:lstStyle/>
          <a:p>
            <a:pPr marL="12065">
              <a:lnSpc>
                <a:spcPct val="100000"/>
              </a:lnSpc>
              <a:spcBef>
                <a:spcPts val="860"/>
              </a:spcBef>
              <a:tabLst>
                <a:tab pos="241300" algn="l"/>
                <a:tab pos="241935" algn="l"/>
              </a:tabLst>
            </a:pPr>
            <a:r>
              <a:rPr sz="2000" b="1" spc="-10" dirty="0" err="1">
                <a:latin typeface="Garamond"/>
                <a:cs typeface="Times New Roman"/>
              </a:rPr>
              <a:t>Algengasta</a:t>
            </a:r>
            <a:r>
              <a:rPr sz="2000" b="1" spc="-10" dirty="0">
                <a:latin typeface="Garamond"/>
                <a:cs typeface="Times New Roman"/>
              </a:rPr>
              <a:t> </a:t>
            </a:r>
            <a:r>
              <a:rPr sz="2000" b="1" spc="20" dirty="0" err="1">
                <a:latin typeface="Garamond"/>
                <a:cs typeface="Times New Roman"/>
              </a:rPr>
              <a:t>setning</a:t>
            </a:r>
            <a:r>
              <a:rPr sz="2000" b="1" spc="20" dirty="0">
                <a:latin typeface="Garamond"/>
                <a:cs typeface="Times New Roman"/>
              </a:rPr>
              <a:t> </a:t>
            </a:r>
            <a:r>
              <a:rPr sz="2000" b="1" spc="45" dirty="0" err="1">
                <a:latin typeface="Garamond"/>
                <a:cs typeface="Times New Roman"/>
              </a:rPr>
              <a:t>sem</a:t>
            </a:r>
            <a:r>
              <a:rPr sz="2000" b="1" spc="45" dirty="0">
                <a:latin typeface="Garamond"/>
                <a:cs typeface="Times New Roman"/>
              </a:rPr>
              <a:t> </a:t>
            </a:r>
            <a:r>
              <a:rPr sz="2000" b="1" spc="-70" dirty="0" err="1">
                <a:latin typeface="Garamond"/>
                <a:cs typeface="Times New Roman"/>
              </a:rPr>
              <a:t>ráðgjafar</a:t>
            </a:r>
            <a:r>
              <a:rPr sz="2000" b="1" spc="-70" dirty="0">
                <a:latin typeface="Garamond"/>
                <a:cs typeface="Times New Roman"/>
              </a:rPr>
              <a:t> </a:t>
            </a:r>
            <a:r>
              <a:rPr sz="2000" b="1" spc="-75" dirty="0" err="1">
                <a:latin typeface="Garamond"/>
                <a:cs typeface="Times New Roman"/>
              </a:rPr>
              <a:t>Bjarkarhlíðar</a:t>
            </a:r>
            <a:r>
              <a:rPr sz="2000" b="1" spc="-75" dirty="0">
                <a:latin typeface="Garamond"/>
                <a:cs typeface="Times New Roman"/>
              </a:rPr>
              <a:t> </a:t>
            </a:r>
            <a:r>
              <a:rPr sz="2000" b="1" spc="-60" dirty="0" err="1">
                <a:latin typeface="Garamond"/>
                <a:cs typeface="Times New Roman"/>
              </a:rPr>
              <a:t>heyra</a:t>
            </a:r>
            <a:r>
              <a:rPr sz="2000" b="1" spc="-60" dirty="0">
                <a:latin typeface="Garamond"/>
                <a:cs typeface="Times New Roman"/>
              </a:rPr>
              <a:t> </a:t>
            </a:r>
            <a:r>
              <a:rPr lang="en-GB" sz="2000" b="1" spc="-105" dirty="0">
                <a:latin typeface="Garamond"/>
                <a:cs typeface="Times New Roman"/>
              </a:rPr>
              <a:t>í </a:t>
            </a:r>
            <a:r>
              <a:rPr lang="en-GB" sz="2000" b="1" spc="-105" dirty="0" err="1">
                <a:latin typeface="Garamond"/>
                <a:cs typeface="Times New Roman"/>
              </a:rPr>
              <a:t>viðtölum</a:t>
            </a:r>
            <a:r>
              <a:rPr lang="en-GB" sz="2000" b="1" spc="-105" dirty="0">
                <a:latin typeface="Garamond"/>
                <a:cs typeface="Times New Roman"/>
              </a:rPr>
              <a:t>.</a:t>
            </a:r>
            <a:r>
              <a:rPr lang="en-GB" sz="2000" b="1" spc="195" dirty="0">
                <a:latin typeface="Garamond"/>
                <a:cs typeface="Times New Roman"/>
              </a:rPr>
              <a:t> </a:t>
            </a:r>
          </a:p>
          <a:p>
            <a:pPr marL="12065">
              <a:lnSpc>
                <a:spcPct val="100000"/>
              </a:lnSpc>
              <a:spcBef>
                <a:spcPts val="860"/>
              </a:spcBef>
              <a:tabLst>
                <a:tab pos="241300" algn="l"/>
                <a:tab pos="241935" algn="l"/>
              </a:tabLst>
            </a:pPr>
            <a:r>
              <a:rPr lang="en-GB" sz="2000" dirty="0">
                <a:latin typeface="Garamond"/>
                <a:cs typeface="Times New Roman"/>
              </a:rPr>
              <a:t>   </a:t>
            </a:r>
            <a:r>
              <a:rPr sz="2000" dirty="0">
                <a:latin typeface="Garamond"/>
                <a:cs typeface="Times New Roman"/>
              </a:rPr>
              <a:t>„</a:t>
            </a:r>
            <a:r>
              <a:rPr sz="2000" dirty="0" err="1">
                <a:latin typeface="Garamond"/>
                <a:cs typeface="Times New Roman"/>
              </a:rPr>
              <a:t>Ég</a:t>
            </a:r>
            <a:r>
              <a:rPr sz="2000" dirty="0">
                <a:latin typeface="Garamond"/>
                <a:cs typeface="Times New Roman"/>
              </a:rPr>
              <a:t> </a:t>
            </a:r>
            <a:r>
              <a:rPr sz="2000" spc="-55" dirty="0" err="1">
                <a:latin typeface="Garamond"/>
                <a:cs typeface="Times New Roman"/>
              </a:rPr>
              <a:t>veit</a:t>
            </a:r>
            <a:r>
              <a:rPr sz="2000" spc="-55" dirty="0">
                <a:latin typeface="Garamond"/>
                <a:cs typeface="Times New Roman"/>
              </a:rPr>
              <a:t> </a:t>
            </a:r>
            <a:r>
              <a:rPr sz="2000" spc="-70" dirty="0">
                <a:latin typeface="Garamond"/>
                <a:cs typeface="Times New Roman"/>
              </a:rPr>
              <a:t>ekki </a:t>
            </a:r>
            <a:r>
              <a:rPr sz="2000" spc="-90" dirty="0" err="1">
                <a:latin typeface="Garamond"/>
                <a:cs typeface="Times New Roman"/>
              </a:rPr>
              <a:t>alveg</a:t>
            </a:r>
            <a:r>
              <a:rPr sz="2000" spc="-65" dirty="0">
                <a:latin typeface="Garamond"/>
                <a:cs typeface="Times New Roman"/>
              </a:rPr>
              <a:t> </a:t>
            </a:r>
            <a:r>
              <a:rPr sz="2000" dirty="0" err="1">
                <a:latin typeface="Garamond"/>
                <a:cs typeface="Times New Roman"/>
              </a:rPr>
              <a:t>hvort</a:t>
            </a:r>
            <a:r>
              <a:rPr sz="2000" dirty="0">
                <a:latin typeface="Garamond"/>
                <a:cs typeface="Times New Roman"/>
              </a:rPr>
              <a:t> </a:t>
            </a:r>
            <a:r>
              <a:rPr sz="2000" spc="-15" dirty="0">
                <a:latin typeface="Garamond"/>
                <a:cs typeface="Times New Roman"/>
              </a:rPr>
              <a:t>mitt </a:t>
            </a:r>
            <a:r>
              <a:rPr sz="2000" spc="-60" dirty="0" err="1">
                <a:latin typeface="Garamond"/>
                <a:cs typeface="Times New Roman"/>
              </a:rPr>
              <a:t>mál</a:t>
            </a:r>
            <a:r>
              <a:rPr sz="2000" spc="-60" dirty="0">
                <a:latin typeface="Garamond"/>
                <a:cs typeface="Times New Roman"/>
              </a:rPr>
              <a:t> </a:t>
            </a:r>
            <a:r>
              <a:rPr sz="2000" spc="-90" dirty="0" err="1">
                <a:latin typeface="Garamond"/>
                <a:cs typeface="Times New Roman"/>
              </a:rPr>
              <a:t>eigi</a:t>
            </a:r>
            <a:r>
              <a:rPr sz="2000" spc="-90" dirty="0">
                <a:latin typeface="Garamond"/>
                <a:cs typeface="Times New Roman"/>
              </a:rPr>
              <a:t> </a:t>
            </a:r>
            <a:r>
              <a:rPr sz="2000" spc="-50" dirty="0" err="1">
                <a:latin typeface="Garamond"/>
                <a:cs typeface="Times New Roman"/>
              </a:rPr>
              <a:t>heima</a:t>
            </a:r>
            <a:r>
              <a:rPr sz="2000" spc="-35" dirty="0">
                <a:latin typeface="Garamond"/>
                <a:cs typeface="Times New Roman"/>
              </a:rPr>
              <a:t> </a:t>
            </a:r>
            <a:r>
              <a:rPr sz="2000" spc="-20" dirty="0" err="1">
                <a:latin typeface="Garamond"/>
                <a:cs typeface="Times New Roman"/>
              </a:rPr>
              <a:t>hér</a:t>
            </a:r>
            <a:r>
              <a:rPr sz="2000" spc="-20" dirty="0">
                <a:latin typeface="Garamond"/>
                <a:cs typeface="Times New Roman"/>
              </a:rPr>
              <a:t>“.</a:t>
            </a:r>
            <a:endParaRPr lang="en-GB" sz="2000" spc="-20" dirty="0">
              <a:latin typeface="Garamond"/>
              <a:cs typeface="Times New Roman"/>
            </a:endParaRPr>
          </a:p>
          <a:p>
            <a:pPr marL="12065">
              <a:lnSpc>
                <a:spcPct val="100000"/>
              </a:lnSpc>
              <a:spcBef>
                <a:spcPts val="860"/>
              </a:spcBef>
              <a:tabLst>
                <a:tab pos="241300" algn="l"/>
                <a:tab pos="241935" algn="l"/>
              </a:tabLst>
            </a:pPr>
            <a:endParaRPr lang="is-IS" sz="2000" spc="-20" dirty="0">
              <a:latin typeface="Garamond"/>
              <a:cs typeface="Times New Roman"/>
            </a:endParaRPr>
          </a:p>
          <a:p>
            <a:pPr marL="12065">
              <a:lnSpc>
                <a:spcPct val="100000"/>
              </a:lnSpc>
              <a:spcBef>
                <a:spcPts val="860"/>
              </a:spcBef>
              <a:tabLst>
                <a:tab pos="241300" algn="l"/>
                <a:tab pos="241935" algn="l"/>
              </a:tabLst>
            </a:pPr>
            <a:r>
              <a:rPr lang="is-IS" sz="2000" b="1" spc="-20" dirty="0">
                <a:latin typeface="Garamond"/>
                <a:cs typeface="Times New Roman"/>
              </a:rPr>
              <a:t>Hvað er það sem skiptir þig máli?</a:t>
            </a:r>
          </a:p>
          <a:p>
            <a:pPr marL="12065">
              <a:lnSpc>
                <a:spcPct val="100000"/>
              </a:lnSpc>
              <a:spcBef>
                <a:spcPts val="860"/>
              </a:spcBef>
              <a:tabLst>
                <a:tab pos="241300" algn="l"/>
                <a:tab pos="241935" algn="l"/>
              </a:tabLst>
            </a:pPr>
            <a:r>
              <a:rPr lang="en-GB" sz="2000" spc="35" dirty="0">
                <a:latin typeface="Garamond"/>
                <a:cs typeface="Times New Roman"/>
              </a:rPr>
              <a:t>  “</a:t>
            </a:r>
            <a:r>
              <a:rPr lang="en-GB" sz="2000" spc="35" dirty="0" err="1">
                <a:latin typeface="Garamond"/>
                <a:cs typeface="Times New Roman"/>
              </a:rPr>
              <a:t>Að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upplifa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að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fólk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kemur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fram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við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þig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af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virðingu</a:t>
            </a:r>
            <a:r>
              <a:rPr lang="en-GB" sz="2000" spc="35" dirty="0">
                <a:latin typeface="Garamond"/>
                <a:cs typeface="Times New Roman"/>
              </a:rPr>
              <a:t> og </a:t>
            </a:r>
            <a:r>
              <a:rPr lang="en-GB" sz="2000" spc="35" dirty="0" err="1">
                <a:latin typeface="Garamond"/>
                <a:cs typeface="Times New Roman"/>
              </a:rPr>
              <a:t>vill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hjálpa</a:t>
            </a:r>
            <a:r>
              <a:rPr lang="en-GB" sz="2000" spc="35" dirty="0">
                <a:latin typeface="Garamond"/>
                <a:cs typeface="Times New Roman"/>
              </a:rPr>
              <a:t> </a:t>
            </a:r>
            <a:r>
              <a:rPr lang="en-GB" sz="2000" spc="35" dirty="0" err="1">
                <a:latin typeface="Garamond"/>
                <a:cs typeface="Times New Roman"/>
              </a:rPr>
              <a:t>þér</a:t>
            </a:r>
            <a:r>
              <a:rPr lang="en-GB" sz="2000" spc="-125" dirty="0">
                <a:latin typeface="Garamond"/>
                <a:cs typeface="Arial"/>
              </a:rPr>
              <a:t>."</a:t>
            </a:r>
            <a:endParaRPr lang="is-IS" sz="2000" spc="-20" dirty="0">
              <a:latin typeface="Garamond"/>
              <a:cs typeface="Times New Roman"/>
            </a:endParaRPr>
          </a:p>
          <a:p>
            <a:pPr marL="12065">
              <a:lnSpc>
                <a:spcPct val="100000"/>
              </a:lnSpc>
              <a:spcBef>
                <a:spcPts val="860"/>
              </a:spcBef>
              <a:tabLst>
                <a:tab pos="241300" algn="l"/>
                <a:tab pos="241935" algn="l"/>
              </a:tabLst>
            </a:pPr>
            <a:endParaRPr sz="2000" dirty="0">
              <a:latin typeface="Garamond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116755"/>
            <a:ext cx="554990" cy="174053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2</a:t>
            </a:r>
            <a:r>
              <a:rPr sz="3100" spc="19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7</a:t>
            </a:r>
            <a:endParaRPr sz="31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19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9</a:t>
            </a:r>
            <a:endParaRPr sz="31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2</a:t>
            </a:r>
            <a:r>
              <a:rPr sz="3100" spc="19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3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823" y="222504"/>
            <a:ext cx="623316" cy="722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30929" y="2678048"/>
            <a:ext cx="4932680" cy="756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175" dirty="0" err="1">
                <a:latin typeface="Garamond"/>
                <a:cs typeface="Times New Roman"/>
              </a:rPr>
              <a:t>Takk</a:t>
            </a:r>
            <a:r>
              <a:rPr sz="4800" spc="-175" dirty="0">
                <a:latin typeface="Garamond"/>
                <a:cs typeface="Times New Roman"/>
              </a:rPr>
              <a:t> </a:t>
            </a:r>
            <a:r>
              <a:rPr sz="4800" spc="-140" dirty="0" err="1">
                <a:latin typeface="Garamond"/>
                <a:cs typeface="Times New Roman"/>
              </a:rPr>
              <a:t>fyrir</a:t>
            </a:r>
            <a:r>
              <a:rPr lang="en-US" sz="4800" spc="-140" dirty="0">
                <a:latin typeface="Garamond"/>
                <a:cs typeface="Times New Roman"/>
              </a:rPr>
              <a:t> </a:t>
            </a:r>
            <a:r>
              <a:rPr lang="en-US" sz="4800" spc="-140" dirty="0" err="1">
                <a:latin typeface="Garamond"/>
                <a:cs typeface="Times New Roman"/>
              </a:rPr>
              <a:t>mig</a:t>
            </a:r>
            <a:r>
              <a:rPr lang="en-US" sz="4800" spc="-140" dirty="0">
                <a:latin typeface="Garamond"/>
                <a:cs typeface="Times New Roman"/>
              </a:rPr>
              <a:t> </a:t>
            </a:r>
            <a:r>
              <a:rPr lang="en-US" sz="4800" spc="-140" dirty="0">
                <a:latin typeface="Garamond"/>
                <a:cs typeface="Times New Roman"/>
                <a:sym typeface="Wingdings" panose="05000000000000000000" pitchFamily="2" charset="2"/>
              </a:rPr>
              <a:t></a:t>
            </a:r>
            <a:r>
              <a:rPr lang="en-US" sz="4800" spc="295" dirty="0">
                <a:latin typeface="Garamond"/>
                <a:cs typeface="Times New Roman"/>
              </a:rPr>
              <a:t> </a:t>
            </a:r>
            <a:endParaRPr lang="en-US" sz="4800" spc="-680" dirty="0">
              <a:latin typeface="Garamond"/>
              <a:cs typeface="Wingdings"/>
              <a:sym typeface="Wingding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28" y="131063"/>
            <a:ext cx="675132" cy="783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1290640" y="521374"/>
            <a:ext cx="10492158" cy="958532"/>
          </a:xfrm>
          <a:prstGeom prst="rect">
            <a:avLst/>
          </a:prstGeom>
        </p:spPr>
        <p:txBody>
          <a:bodyPr vert="horz" wrap="square" lIns="0" tIns="116205" rIns="0" bIns="0" rtlCol="0" anchor="t">
            <a:spAutoFit/>
          </a:bodyPr>
          <a:lstStyle/>
          <a:p>
            <a:pPr marL="1439545" marR="5080" indent="-1426845">
              <a:lnSpc>
                <a:spcPts val="6480"/>
              </a:lnSpc>
              <a:spcBef>
                <a:spcPts val="915"/>
              </a:spcBef>
            </a:pPr>
            <a:r>
              <a:rPr lang="en-US" spc="-45" err="1">
                <a:latin typeface="Garamond"/>
              </a:rPr>
              <a:t>Þjóðerni</a:t>
            </a:r>
            <a:r>
              <a:rPr lang="en-US" spc="-45">
                <a:latin typeface="Garamond"/>
              </a:rPr>
              <a:t> </a:t>
            </a:r>
            <a:r>
              <a:rPr lang="en-US" spc="-80" err="1">
                <a:latin typeface="Garamond"/>
              </a:rPr>
              <a:t>þjónustuþega</a:t>
            </a:r>
            <a:r>
              <a:rPr lang="en-US" spc="-80">
                <a:latin typeface="Garamond"/>
              </a:rPr>
              <a:t> </a:t>
            </a:r>
            <a:r>
              <a:rPr spc="-80">
                <a:latin typeface="Garamond"/>
              </a:rPr>
              <a:t> </a:t>
            </a:r>
            <a:r>
              <a:rPr spc="-145" err="1">
                <a:latin typeface="Garamond"/>
              </a:rPr>
              <a:t>Bjarkarhlíðar</a:t>
            </a:r>
            <a:endParaRPr lang="en-US" spc="-145" err="1">
              <a:latin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44748" y="2427055"/>
            <a:ext cx="10357104" cy="3921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772" y="263652"/>
            <a:ext cx="565404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6530" y="270079"/>
            <a:ext cx="10408073" cy="709168"/>
          </a:xfrm>
          <a:prstGeom prst="rect">
            <a:avLst/>
          </a:prstGeom>
        </p:spPr>
        <p:txBody>
          <a:bodyPr vert="horz" wrap="square" lIns="0" tIns="88265" rIns="0" bIns="0" rtlCol="0" anchor="t">
            <a:spAutoFit/>
          </a:bodyPr>
          <a:lstStyle/>
          <a:p>
            <a:pPr marL="3130550" marR="5080" indent="-3118485">
              <a:lnSpc>
                <a:spcPts val="4760"/>
              </a:lnSpc>
              <a:spcBef>
                <a:spcPts val="695"/>
              </a:spcBef>
            </a:pPr>
            <a:r>
              <a:rPr sz="4400" spc="-60">
                <a:latin typeface="Garamond"/>
                <a:cs typeface="Times New Roman"/>
              </a:rPr>
              <a:t>Hvar </a:t>
            </a:r>
            <a:r>
              <a:rPr sz="4400" spc="-55" err="1">
                <a:latin typeface="Garamond"/>
                <a:cs typeface="Times New Roman"/>
              </a:rPr>
              <a:t>ofbeldið</a:t>
            </a:r>
            <a:r>
              <a:rPr sz="4400" spc="-55">
                <a:latin typeface="Garamond"/>
                <a:cs typeface="Times New Roman"/>
              </a:rPr>
              <a:t> </a:t>
            </a:r>
            <a:r>
              <a:rPr sz="4400" spc="-165">
                <a:latin typeface="Garamond"/>
                <a:cs typeface="Times New Roman"/>
              </a:rPr>
              <a:t>á </a:t>
            </a:r>
            <a:r>
              <a:rPr sz="4400" spc="-75" err="1">
                <a:latin typeface="Garamond"/>
                <a:cs typeface="Times New Roman"/>
              </a:rPr>
              <a:t>sér</a:t>
            </a:r>
            <a:r>
              <a:rPr sz="4400" spc="-75">
                <a:latin typeface="Garamond"/>
                <a:cs typeface="Times New Roman"/>
              </a:rPr>
              <a:t> </a:t>
            </a:r>
            <a:r>
              <a:rPr sz="4400" spc="-30" err="1">
                <a:latin typeface="Garamond"/>
                <a:cs typeface="Times New Roman"/>
              </a:rPr>
              <a:t>stað</a:t>
            </a:r>
            <a:r>
              <a:rPr sz="4400" spc="-30">
                <a:latin typeface="Garamond"/>
                <a:cs typeface="Times New Roman"/>
              </a:rPr>
              <a:t> </a:t>
            </a:r>
            <a:r>
              <a:rPr sz="4400" spc="-95" err="1">
                <a:latin typeface="Garamond"/>
                <a:cs typeface="Times New Roman"/>
              </a:rPr>
              <a:t>og</a:t>
            </a:r>
            <a:r>
              <a:rPr sz="4400" spc="-95">
                <a:latin typeface="Garamond"/>
                <a:cs typeface="Times New Roman"/>
              </a:rPr>
              <a:t> </a:t>
            </a:r>
            <a:r>
              <a:rPr sz="4400" spc="-90" err="1">
                <a:latin typeface="Garamond"/>
                <a:cs typeface="Times New Roman"/>
              </a:rPr>
              <a:t>hverjir</a:t>
            </a:r>
            <a:r>
              <a:rPr sz="4400" spc="-90">
                <a:latin typeface="Garamond"/>
                <a:cs typeface="Times New Roman"/>
              </a:rPr>
              <a:t> </a:t>
            </a:r>
            <a:r>
              <a:rPr sz="4400" spc="-10">
                <a:latin typeface="Garamond"/>
                <a:cs typeface="Times New Roman"/>
              </a:rPr>
              <a:t>eru</a:t>
            </a:r>
            <a:r>
              <a:rPr lang="en-US" sz="4400" spc="-10">
                <a:latin typeface="Garamond"/>
                <a:cs typeface="Times New Roman"/>
              </a:rPr>
              <a:t> </a:t>
            </a:r>
            <a:r>
              <a:rPr sz="4400" spc="-80">
                <a:latin typeface="Garamond"/>
                <a:cs typeface="Times New Roman"/>
              </a:rPr>
              <a:t>gerendur.</a:t>
            </a:r>
            <a:endParaRPr sz="4400">
              <a:latin typeface="Garamond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05600" y="1825751"/>
            <a:ext cx="4370832" cy="435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15567" y="1825751"/>
            <a:ext cx="4904232" cy="3584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444" y="222504"/>
            <a:ext cx="626364" cy="728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56092" y="0"/>
            <a:ext cx="3835907" cy="6839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24304" y="915669"/>
            <a:ext cx="3600450" cy="63500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err="1">
                <a:latin typeface="Garamond"/>
                <a:cs typeface="Times New Roman"/>
              </a:rPr>
              <a:t>Undirbúningurinn</a:t>
            </a:r>
            <a:endParaRPr lang="en-US" spc="-50" err="1">
              <a:latin typeface="Garamond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3952" y="2033142"/>
            <a:ext cx="5656580" cy="2043765"/>
          </a:xfrm>
          <a:prstGeom prst="rect">
            <a:avLst/>
          </a:prstGeom>
        </p:spPr>
        <p:txBody>
          <a:bodyPr vert="horz" wrap="square" lIns="0" tIns="48895" rIns="0" bIns="0" rtlCol="0" anchor="t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sz="2400" spc="-30" err="1">
                <a:latin typeface="Garamond"/>
                <a:cs typeface="Times New Roman"/>
              </a:rPr>
              <a:t>Heimsókn</a:t>
            </a:r>
            <a:r>
              <a:rPr sz="2400" spc="-30">
                <a:latin typeface="Garamond"/>
                <a:cs typeface="Times New Roman"/>
              </a:rPr>
              <a:t> </a:t>
            </a:r>
            <a:r>
              <a:rPr sz="2400" spc="-120">
                <a:latin typeface="Garamond"/>
                <a:cs typeface="Times New Roman"/>
              </a:rPr>
              <a:t>í </a:t>
            </a:r>
            <a:r>
              <a:rPr sz="2400" spc="-105">
                <a:latin typeface="Garamond"/>
                <a:cs typeface="Times New Roman"/>
              </a:rPr>
              <a:t>Family </a:t>
            </a:r>
            <a:r>
              <a:rPr sz="2400" spc="-75">
                <a:latin typeface="Garamond"/>
                <a:cs typeface="Times New Roman"/>
              </a:rPr>
              <a:t>Justice </a:t>
            </a:r>
            <a:r>
              <a:rPr sz="2400" spc="-30">
                <a:latin typeface="Garamond"/>
                <a:cs typeface="Times New Roman"/>
              </a:rPr>
              <a:t>Center </a:t>
            </a:r>
            <a:r>
              <a:rPr sz="2400" spc="-120">
                <a:latin typeface="Garamond"/>
                <a:cs typeface="Times New Roman"/>
              </a:rPr>
              <a:t>í </a:t>
            </a:r>
            <a:r>
              <a:rPr sz="2400" spc="-30">
                <a:latin typeface="Garamond"/>
                <a:cs typeface="Times New Roman"/>
              </a:rPr>
              <a:t>New </a:t>
            </a:r>
            <a:r>
              <a:rPr sz="2400" spc="-100">
                <a:latin typeface="Garamond"/>
                <a:cs typeface="Times New Roman"/>
              </a:rPr>
              <a:t>York</a:t>
            </a:r>
            <a:r>
              <a:rPr lang="en-US" sz="2400" spc="-100">
                <a:latin typeface="Garamond"/>
                <a:cs typeface="Times New Roman"/>
              </a:rPr>
              <a:t> </a:t>
            </a:r>
            <a:r>
              <a:rPr sz="2400" spc="-100">
                <a:latin typeface="Garamond"/>
                <a:cs typeface="Times New Roman"/>
              </a:rPr>
              <a:t> </a:t>
            </a:r>
            <a:r>
              <a:rPr sz="2400" spc="-25">
                <a:latin typeface="Garamond"/>
                <a:cs typeface="Times New Roman"/>
              </a:rPr>
              <a:t>borg </a:t>
            </a:r>
            <a:r>
              <a:rPr sz="2400" spc="-65" err="1">
                <a:latin typeface="Garamond"/>
                <a:cs typeface="Times New Roman"/>
              </a:rPr>
              <a:t>veitti</a:t>
            </a:r>
            <a:r>
              <a:rPr sz="2400" spc="-65">
                <a:latin typeface="Garamond"/>
                <a:cs typeface="Times New Roman"/>
              </a:rPr>
              <a:t> </a:t>
            </a:r>
            <a:r>
              <a:rPr sz="2400" spc="-40" err="1">
                <a:latin typeface="Garamond"/>
                <a:cs typeface="Times New Roman"/>
              </a:rPr>
              <a:t>fyrrverandi</a:t>
            </a:r>
            <a:r>
              <a:rPr sz="2400" spc="-40">
                <a:latin typeface="Garamond"/>
                <a:cs typeface="Times New Roman"/>
              </a:rPr>
              <a:t> </a:t>
            </a:r>
            <a:r>
              <a:rPr sz="2400" spc="-55" err="1">
                <a:latin typeface="Garamond"/>
                <a:cs typeface="Times New Roman"/>
              </a:rPr>
              <a:t>félagsmálaráðherra</a:t>
            </a:r>
            <a:r>
              <a:rPr sz="2400" spc="-55">
                <a:latin typeface="Garamond"/>
                <a:cs typeface="Times New Roman"/>
              </a:rPr>
              <a:t>,</a:t>
            </a:r>
            <a:r>
              <a:rPr lang="en-US" sz="2400" spc="-55">
                <a:latin typeface="Garamond"/>
                <a:cs typeface="Times New Roman"/>
              </a:rPr>
              <a:t> </a:t>
            </a:r>
            <a:r>
              <a:rPr sz="2400" spc="-55">
                <a:latin typeface="Garamond"/>
                <a:cs typeface="Times New Roman"/>
              </a:rPr>
              <a:t> </a:t>
            </a:r>
            <a:r>
              <a:rPr sz="2400" spc="-50" err="1">
                <a:latin typeface="Garamond"/>
                <a:cs typeface="Times New Roman"/>
              </a:rPr>
              <a:t>Lögreglustjóra</a:t>
            </a:r>
            <a:r>
              <a:rPr sz="2400" spc="-50">
                <a:latin typeface="Garamond"/>
                <a:cs typeface="Times New Roman"/>
              </a:rPr>
              <a:t> </a:t>
            </a:r>
            <a:r>
              <a:rPr sz="2400" spc="-95">
                <a:latin typeface="Garamond"/>
                <a:cs typeface="Times New Roman"/>
              </a:rPr>
              <a:t>á </a:t>
            </a:r>
            <a:r>
              <a:rPr sz="2400" spc="-35" err="1">
                <a:latin typeface="Garamond"/>
                <a:cs typeface="Times New Roman"/>
              </a:rPr>
              <a:t>höfuðborgarsvæðinu</a:t>
            </a:r>
            <a:r>
              <a:rPr sz="2400" spc="-35">
                <a:latin typeface="Garamond"/>
                <a:cs typeface="Times New Roman"/>
              </a:rPr>
              <a:t> </a:t>
            </a:r>
            <a:r>
              <a:rPr sz="2400" spc="-60" err="1">
                <a:latin typeface="Garamond"/>
                <a:cs typeface="Times New Roman"/>
              </a:rPr>
              <a:t>og</a:t>
            </a:r>
            <a:r>
              <a:rPr lang="en-US" sz="2400" spc="-60">
                <a:latin typeface="Garamond"/>
                <a:cs typeface="Times New Roman"/>
              </a:rPr>
              <a:t> </a:t>
            </a:r>
            <a:r>
              <a:rPr sz="2400" spc="-60">
                <a:latin typeface="Garamond"/>
                <a:cs typeface="Times New Roman"/>
              </a:rPr>
              <a:t> </a:t>
            </a:r>
            <a:r>
              <a:rPr sz="2400" spc="-45" err="1">
                <a:latin typeface="Garamond"/>
                <a:cs typeface="Times New Roman"/>
              </a:rPr>
              <a:t>fulltrúa</a:t>
            </a:r>
            <a:r>
              <a:rPr sz="2400" spc="-45">
                <a:latin typeface="Garamond"/>
                <a:cs typeface="Times New Roman"/>
              </a:rPr>
              <a:t> </a:t>
            </a:r>
            <a:r>
              <a:rPr sz="2400" spc="-70" err="1">
                <a:latin typeface="Garamond"/>
                <a:cs typeface="Times New Roman"/>
              </a:rPr>
              <a:t>Reykjavíkurborgar</a:t>
            </a:r>
            <a:r>
              <a:rPr sz="2400" spc="-70">
                <a:latin typeface="Garamond"/>
                <a:cs typeface="Times New Roman"/>
              </a:rPr>
              <a:t> </a:t>
            </a:r>
            <a:r>
              <a:rPr sz="2400" spc="-35" err="1">
                <a:latin typeface="Garamond"/>
                <a:cs typeface="Times New Roman"/>
              </a:rPr>
              <a:t>innblástur</a:t>
            </a:r>
            <a:r>
              <a:rPr sz="2400" spc="-35">
                <a:latin typeface="Garamond"/>
                <a:cs typeface="Times New Roman"/>
              </a:rPr>
              <a:t> </a:t>
            </a:r>
            <a:r>
              <a:rPr sz="2400" spc="-120">
                <a:latin typeface="Garamond"/>
                <a:cs typeface="Times New Roman"/>
              </a:rPr>
              <a:t>í </a:t>
            </a:r>
            <a:r>
              <a:rPr sz="2400" spc="-25" err="1">
                <a:latin typeface="Garamond"/>
                <a:cs typeface="Times New Roman"/>
              </a:rPr>
              <a:t>að</a:t>
            </a:r>
            <a:r>
              <a:rPr sz="2400" spc="-25">
                <a:latin typeface="Garamond"/>
                <a:cs typeface="Times New Roman"/>
              </a:rPr>
              <a:t> </a:t>
            </a:r>
            <a:r>
              <a:rPr sz="2400" spc="-30" err="1">
                <a:latin typeface="Garamond"/>
                <a:cs typeface="Times New Roman"/>
              </a:rPr>
              <a:t>ráðast</a:t>
            </a:r>
            <a:r>
              <a:rPr lang="en-US" sz="2400" spc="-30">
                <a:latin typeface="Garamond"/>
                <a:cs typeface="Times New Roman"/>
              </a:rPr>
              <a:t> </a:t>
            </a:r>
            <a:r>
              <a:rPr sz="2400" spc="-120">
                <a:latin typeface="Garamond"/>
                <a:cs typeface="Times New Roman"/>
              </a:rPr>
              <a:t>í </a:t>
            </a:r>
            <a:r>
              <a:rPr sz="2400" spc="-70" err="1">
                <a:latin typeface="Garamond"/>
                <a:cs typeface="Times New Roman"/>
              </a:rPr>
              <a:t>sambærilegt</a:t>
            </a:r>
            <a:r>
              <a:rPr sz="2400" spc="-70">
                <a:latin typeface="Garamond"/>
                <a:cs typeface="Times New Roman"/>
              </a:rPr>
              <a:t> </a:t>
            </a:r>
            <a:r>
              <a:rPr sz="2400" spc="-60" err="1">
                <a:latin typeface="Garamond"/>
                <a:cs typeface="Times New Roman"/>
              </a:rPr>
              <a:t>verkefni</a:t>
            </a:r>
            <a:r>
              <a:rPr sz="2400" spc="-60">
                <a:latin typeface="Garamond"/>
                <a:cs typeface="Times New Roman"/>
              </a:rPr>
              <a:t> </a:t>
            </a:r>
            <a:r>
              <a:rPr sz="2400" spc="-120">
                <a:latin typeface="Garamond"/>
                <a:cs typeface="Times New Roman"/>
              </a:rPr>
              <a:t>í</a:t>
            </a:r>
            <a:r>
              <a:rPr sz="2400" spc="220">
                <a:latin typeface="Garamond"/>
                <a:cs typeface="Times New Roman"/>
              </a:rPr>
              <a:t> </a:t>
            </a:r>
            <a:r>
              <a:rPr sz="2400" spc="-110">
                <a:latin typeface="Garamond"/>
                <a:cs typeface="Times New Roman"/>
              </a:rPr>
              <a:t>Reykjavík.</a:t>
            </a:r>
            <a:endParaRPr sz="2400">
              <a:latin typeface="Garamond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93952" y="4263008"/>
            <a:ext cx="5484495" cy="1379220"/>
          </a:xfrm>
          <a:prstGeom prst="rect">
            <a:avLst/>
          </a:prstGeom>
        </p:spPr>
        <p:txBody>
          <a:bodyPr vert="horz" wrap="square" lIns="0" tIns="48895" rIns="0" bIns="0" rtlCol="0" anchor="t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sz="2400" spc="-35" err="1">
                <a:latin typeface="Garamond"/>
                <a:cs typeface="Times New Roman"/>
              </a:rPr>
              <a:t>Þau</a:t>
            </a:r>
            <a:r>
              <a:rPr sz="2400" spc="-35">
                <a:latin typeface="Garamond"/>
                <a:cs typeface="Times New Roman"/>
              </a:rPr>
              <a:t> </a:t>
            </a:r>
            <a:r>
              <a:rPr sz="2400" spc="-55" err="1">
                <a:latin typeface="Garamond"/>
                <a:cs typeface="Times New Roman"/>
              </a:rPr>
              <a:t>leiddu</a:t>
            </a:r>
            <a:r>
              <a:rPr sz="2400" spc="-55">
                <a:latin typeface="Garamond"/>
                <a:cs typeface="Times New Roman"/>
              </a:rPr>
              <a:t> </a:t>
            </a:r>
            <a:r>
              <a:rPr sz="2400" spc="-50">
                <a:latin typeface="Garamond"/>
                <a:cs typeface="Times New Roman"/>
              </a:rPr>
              <a:t>saman </a:t>
            </a:r>
            <a:r>
              <a:rPr sz="2400" spc="-40" err="1">
                <a:latin typeface="Garamond"/>
                <a:cs typeface="Times New Roman"/>
              </a:rPr>
              <a:t>helstu</a:t>
            </a:r>
            <a:r>
              <a:rPr sz="2400" spc="-40">
                <a:latin typeface="Garamond"/>
                <a:cs typeface="Times New Roman"/>
              </a:rPr>
              <a:t> </a:t>
            </a:r>
            <a:r>
              <a:rPr sz="2400" spc="-35" err="1">
                <a:latin typeface="Garamond"/>
                <a:cs typeface="Times New Roman"/>
              </a:rPr>
              <a:t>samtök</a:t>
            </a:r>
            <a:r>
              <a:rPr sz="2400" spc="-35">
                <a:latin typeface="Garamond"/>
                <a:cs typeface="Times New Roman"/>
              </a:rPr>
              <a:t> </a:t>
            </a:r>
            <a:r>
              <a:rPr sz="2400" spc="-95">
                <a:latin typeface="Garamond"/>
                <a:cs typeface="Times New Roman"/>
              </a:rPr>
              <a:t>á </a:t>
            </a:r>
            <a:r>
              <a:rPr sz="2400" spc="-45" err="1">
                <a:latin typeface="Garamond"/>
                <a:cs typeface="Times New Roman"/>
              </a:rPr>
              <a:t>Íslandi</a:t>
            </a:r>
            <a:r>
              <a:rPr sz="2400" spc="-45">
                <a:latin typeface="Garamond"/>
                <a:cs typeface="Times New Roman"/>
              </a:rPr>
              <a:t> </a:t>
            </a:r>
            <a:r>
              <a:rPr sz="2400" spc="-50" err="1">
                <a:latin typeface="Garamond"/>
                <a:cs typeface="Times New Roman"/>
              </a:rPr>
              <a:t>sem</a:t>
            </a:r>
            <a:r>
              <a:rPr lang="en-US" sz="2400" spc="-50">
                <a:latin typeface="Garamond"/>
                <a:cs typeface="Times New Roman"/>
              </a:rPr>
              <a:t> </a:t>
            </a:r>
            <a:r>
              <a:rPr sz="2400" spc="-50">
                <a:latin typeface="Garamond"/>
                <a:cs typeface="Times New Roman"/>
              </a:rPr>
              <a:t> </a:t>
            </a:r>
            <a:r>
              <a:rPr sz="2400" spc="-35" err="1">
                <a:latin typeface="Garamond"/>
                <a:cs typeface="Times New Roman"/>
              </a:rPr>
              <a:t>berjast</a:t>
            </a:r>
            <a:r>
              <a:rPr sz="2400" spc="-35">
                <a:latin typeface="Garamond"/>
                <a:cs typeface="Times New Roman"/>
              </a:rPr>
              <a:t> </a:t>
            </a:r>
            <a:r>
              <a:rPr sz="2400" spc="-65" err="1">
                <a:latin typeface="Garamond"/>
                <a:cs typeface="Times New Roman"/>
              </a:rPr>
              <a:t>gegn</a:t>
            </a:r>
            <a:r>
              <a:rPr sz="2400" spc="-65">
                <a:latin typeface="Garamond"/>
                <a:cs typeface="Times New Roman"/>
              </a:rPr>
              <a:t> </a:t>
            </a:r>
            <a:r>
              <a:rPr sz="2400" spc="-45" err="1">
                <a:latin typeface="Garamond"/>
                <a:cs typeface="Times New Roman"/>
              </a:rPr>
              <a:t>ofbeldi</a:t>
            </a:r>
            <a:r>
              <a:rPr sz="2400" spc="-45">
                <a:latin typeface="Garamond"/>
                <a:cs typeface="Times New Roman"/>
              </a:rPr>
              <a:t> </a:t>
            </a:r>
            <a:r>
              <a:rPr sz="2400" spc="-55" err="1">
                <a:latin typeface="Garamond"/>
                <a:cs typeface="Times New Roman"/>
              </a:rPr>
              <a:t>og</a:t>
            </a:r>
            <a:r>
              <a:rPr sz="2400" spc="-55">
                <a:latin typeface="Garamond"/>
                <a:cs typeface="Times New Roman"/>
              </a:rPr>
              <a:t> </a:t>
            </a:r>
            <a:r>
              <a:rPr sz="2400" spc="-5" err="1">
                <a:latin typeface="Garamond"/>
                <a:cs typeface="Times New Roman"/>
              </a:rPr>
              <a:t>hófu</a:t>
            </a:r>
            <a:r>
              <a:rPr sz="2400" spc="-5">
                <a:latin typeface="Garamond"/>
                <a:cs typeface="Times New Roman"/>
              </a:rPr>
              <a:t> </a:t>
            </a:r>
            <a:r>
              <a:rPr sz="2400" spc="-25" err="1">
                <a:latin typeface="Garamond"/>
                <a:cs typeface="Times New Roman"/>
              </a:rPr>
              <a:t>að</a:t>
            </a:r>
            <a:r>
              <a:rPr sz="2400" spc="-25">
                <a:latin typeface="Garamond"/>
                <a:cs typeface="Times New Roman"/>
              </a:rPr>
              <a:t> </a:t>
            </a:r>
            <a:r>
              <a:rPr sz="2400" spc="-50" err="1">
                <a:latin typeface="Garamond"/>
                <a:cs typeface="Times New Roman"/>
              </a:rPr>
              <a:t>vinna</a:t>
            </a:r>
            <a:r>
              <a:rPr sz="2400" spc="-50">
                <a:latin typeface="Garamond"/>
                <a:cs typeface="Times New Roman"/>
              </a:rPr>
              <a:t> </a:t>
            </a:r>
            <a:r>
              <a:rPr sz="2400" spc="-25" err="1">
                <a:latin typeface="Garamond"/>
                <a:cs typeface="Times New Roman"/>
              </a:rPr>
              <a:t>að</a:t>
            </a:r>
            <a:r>
              <a:rPr lang="en-US" sz="2400" spc="-25">
                <a:latin typeface="Garamond"/>
                <a:cs typeface="Times New Roman"/>
              </a:rPr>
              <a:t> </a:t>
            </a:r>
            <a:r>
              <a:rPr sz="2400" spc="-25">
                <a:latin typeface="Garamond"/>
                <a:cs typeface="Times New Roman"/>
              </a:rPr>
              <a:t> </a:t>
            </a:r>
            <a:r>
              <a:rPr sz="2400" spc="-10" err="1">
                <a:latin typeface="Garamond"/>
                <a:cs typeface="Times New Roman"/>
              </a:rPr>
              <a:t>stofnun</a:t>
            </a:r>
            <a:r>
              <a:rPr sz="2400" spc="-10">
                <a:latin typeface="Garamond"/>
                <a:cs typeface="Times New Roman"/>
              </a:rPr>
              <a:t> </a:t>
            </a:r>
            <a:r>
              <a:rPr sz="2400" spc="-60" err="1">
                <a:latin typeface="Garamond"/>
                <a:cs typeface="Times New Roman"/>
              </a:rPr>
              <a:t>Bjarkarhlíðar</a:t>
            </a:r>
            <a:r>
              <a:rPr sz="2400" spc="-60">
                <a:latin typeface="Garamond"/>
                <a:cs typeface="Times New Roman"/>
              </a:rPr>
              <a:t> </a:t>
            </a:r>
            <a:r>
              <a:rPr sz="2400" spc="-50" err="1">
                <a:latin typeface="Garamond"/>
                <a:cs typeface="Times New Roman"/>
              </a:rPr>
              <a:t>sem</a:t>
            </a:r>
            <a:r>
              <a:rPr sz="2400" spc="-50">
                <a:latin typeface="Garamond"/>
                <a:cs typeface="Times New Roman"/>
              </a:rPr>
              <a:t> </a:t>
            </a:r>
            <a:r>
              <a:rPr sz="2400" spc="-20" err="1">
                <a:latin typeface="Garamond"/>
                <a:cs typeface="Times New Roman"/>
              </a:rPr>
              <a:t>opnaði</a:t>
            </a:r>
            <a:r>
              <a:rPr sz="2400" spc="-20">
                <a:latin typeface="Garamond"/>
                <a:cs typeface="Times New Roman"/>
              </a:rPr>
              <a:t> </a:t>
            </a:r>
            <a:r>
              <a:rPr sz="2400" spc="-75">
                <a:latin typeface="Garamond"/>
                <a:cs typeface="Times New Roman"/>
              </a:rPr>
              <a:t>9 </a:t>
            </a:r>
            <a:r>
              <a:rPr sz="2400" spc="-25" err="1">
                <a:latin typeface="Garamond"/>
                <a:cs typeface="Times New Roman"/>
              </a:rPr>
              <a:t>mánuðum</a:t>
            </a:r>
            <a:r>
              <a:rPr lang="en-US" sz="2400" spc="-25">
                <a:latin typeface="Garamond"/>
                <a:cs typeface="Times New Roman"/>
              </a:rPr>
              <a:t> </a:t>
            </a:r>
            <a:r>
              <a:rPr sz="2400" spc="-25">
                <a:latin typeface="Garamond"/>
                <a:cs typeface="Times New Roman"/>
              </a:rPr>
              <a:t> </a:t>
            </a:r>
            <a:r>
              <a:rPr sz="2400" spc="-65" err="1">
                <a:latin typeface="Garamond"/>
                <a:cs typeface="Times New Roman"/>
              </a:rPr>
              <a:t>síðar</a:t>
            </a:r>
            <a:r>
              <a:rPr sz="2400" spc="-65">
                <a:latin typeface="Garamond"/>
                <a:cs typeface="Times New Roman"/>
              </a:rPr>
              <a:t>.</a:t>
            </a:r>
            <a:endParaRPr sz="2400">
              <a:latin typeface="Garamond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45600" y="5175248"/>
            <a:ext cx="1727199" cy="1682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2846" rIns="0" bIns="0" rtlCol="0">
            <a:spAutoFit/>
          </a:bodyPr>
          <a:lstStyle/>
          <a:p>
            <a:pPr marL="2654935" marR="5080" indent="114300">
              <a:lnSpc>
                <a:spcPts val="4320"/>
              </a:lnSpc>
              <a:spcBef>
                <a:spcPts val="640"/>
              </a:spcBef>
            </a:pPr>
            <a:r>
              <a:rPr spc="-229"/>
              <a:t>Lets </a:t>
            </a:r>
            <a:r>
              <a:rPr spc="-285"/>
              <a:t>talk </a:t>
            </a:r>
            <a:r>
              <a:rPr spc="-165"/>
              <a:t>about</a:t>
            </a:r>
            <a:r>
              <a:rPr spc="-445"/>
              <a:t> </a:t>
            </a:r>
            <a:r>
              <a:rPr spc="-190"/>
              <a:t>domestic  </a:t>
            </a:r>
            <a:r>
              <a:rPr spc="-200"/>
              <a:t>violence!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19709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33086" y="2396108"/>
            <a:ext cx="6560184" cy="2211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u="heavy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4"/>
              </a:rPr>
              <a:t>https://www.youtube.com/watch?v=OzaeN4k8mc8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400">
              <a:latin typeface="Carlito"/>
              <a:cs typeface="Carlito"/>
            </a:endParaRPr>
          </a:p>
          <a:p>
            <a:pPr marL="241300" marR="80645" indent="-228600">
              <a:lnSpc>
                <a:spcPts val="216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>
                <a:latin typeface="Carlito"/>
                <a:cs typeface="Carlito"/>
              </a:rPr>
              <a:t>The video </a:t>
            </a:r>
            <a:r>
              <a:rPr sz="2000">
                <a:latin typeface="Carlito"/>
                <a:cs typeface="Carlito"/>
              </a:rPr>
              <a:t>is </a:t>
            </a:r>
            <a:r>
              <a:rPr sz="2000" spc="-5">
                <a:latin typeface="Carlito"/>
                <a:cs typeface="Carlito"/>
              </a:rPr>
              <a:t>funded by </a:t>
            </a:r>
            <a:r>
              <a:rPr sz="2000">
                <a:latin typeface="Carlito"/>
                <a:cs typeface="Carlito"/>
              </a:rPr>
              <a:t>a </a:t>
            </a:r>
            <a:r>
              <a:rPr sz="2000" spc="-15">
                <a:latin typeface="Carlito"/>
                <a:cs typeface="Carlito"/>
              </a:rPr>
              <a:t>grant from </a:t>
            </a:r>
            <a:r>
              <a:rPr sz="2000" spc="-60">
                <a:latin typeface="Carlito"/>
                <a:cs typeface="Carlito"/>
              </a:rPr>
              <a:t>Yoko </a:t>
            </a:r>
            <a:r>
              <a:rPr sz="2000">
                <a:latin typeface="Carlito"/>
                <a:cs typeface="Carlito"/>
              </a:rPr>
              <a:t>Ono </a:t>
            </a:r>
            <a:r>
              <a:rPr sz="2000" spc="-5">
                <a:latin typeface="Carlito"/>
                <a:cs typeface="Carlito"/>
              </a:rPr>
              <a:t>that </a:t>
            </a:r>
            <a:r>
              <a:rPr sz="2000" spc="-10">
                <a:latin typeface="Carlito"/>
                <a:cs typeface="Carlito"/>
              </a:rPr>
              <a:t>was </a:t>
            </a:r>
            <a:r>
              <a:rPr sz="2000" spc="-5">
                <a:latin typeface="Carlito"/>
                <a:cs typeface="Carlito"/>
              </a:rPr>
              <a:t>given  </a:t>
            </a:r>
            <a:r>
              <a:rPr sz="2000" spc="-15">
                <a:latin typeface="Carlito"/>
                <a:cs typeface="Carlito"/>
              </a:rPr>
              <a:t>to </a:t>
            </a:r>
            <a:r>
              <a:rPr sz="2000">
                <a:latin typeface="Carlito"/>
                <a:cs typeface="Carlito"/>
              </a:rPr>
              <a:t>Jón Gnarr a </a:t>
            </a:r>
            <a:r>
              <a:rPr sz="2000" spc="-10">
                <a:latin typeface="Carlito"/>
                <a:cs typeface="Carlito"/>
              </a:rPr>
              <a:t>former </a:t>
            </a:r>
            <a:r>
              <a:rPr sz="2000" spc="-15">
                <a:latin typeface="Carlito"/>
                <a:cs typeface="Carlito"/>
              </a:rPr>
              <a:t>mayor </a:t>
            </a:r>
            <a:r>
              <a:rPr sz="2000" spc="-5">
                <a:latin typeface="Carlito"/>
                <a:cs typeface="Carlito"/>
              </a:rPr>
              <a:t>of City of</a:t>
            </a:r>
            <a:r>
              <a:rPr sz="2000" spc="-40">
                <a:latin typeface="Carlito"/>
                <a:cs typeface="Carlito"/>
              </a:rPr>
              <a:t> </a:t>
            </a:r>
            <a:r>
              <a:rPr sz="2000" spc="-10">
                <a:latin typeface="Carlito"/>
                <a:cs typeface="Carlito"/>
              </a:rPr>
              <a:t>Reykjavík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>
                <a:latin typeface="Carlito"/>
                <a:cs typeface="Carlito"/>
              </a:rPr>
              <a:t>The </a:t>
            </a:r>
            <a:r>
              <a:rPr sz="2000" spc="-20">
                <a:latin typeface="Carlito"/>
                <a:cs typeface="Carlito"/>
              </a:rPr>
              <a:t>first </a:t>
            </a:r>
            <a:r>
              <a:rPr sz="2000">
                <a:latin typeface="Carlito"/>
                <a:cs typeface="Carlito"/>
              </a:rPr>
              <a:t>lady </a:t>
            </a:r>
            <a:r>
              <a:rPr sz="2000" spc="-5">
                <a:latin typeface="Carlito"/>
                <a:cs typeface="Carlito"/>
              </a:rPr>
              <a:t>of </a:t>
            </a:r>
            <a:r>
              <a:rPr sz="2000">
                <a:latin typeface="Carlito"/>
                <a:cs typeface="Carlito"/>
              </a:rPr>
              <a:t>Iceland </a:t>
            </a:r>
            <a:r>
              <a:rPr sz="2000" spc="-10">
                <a:latin typeface="Carlito"/>
                <a:cs typeface="Carlito"/>
              </a:rPr>
              <a:t>Eliza Reid </a:t>
            </a:r>
            <a:r>
              <a:rPr sz="2000" spc="-5">
                <a:latin typeface="Carlito"/>
                <a:cs typeface="Carlito"/>
              </a:rPr>
              <a:t>gives her </a:t>
            </a:r>
            <a:r>
              <a:rPr sz="2000" spc="-10">
                <a:latin typeface="Carlito"/>
                <a:cs typeface="Carlito"/>
              </a:rPr>
              <a:t>voice </a:t>
            </a:r>
            <a:r>
              <a:rPr sz="2000" spc="-15">
                <a:latin typeface="Carlito"/>
                <a:cs typeface="Carlito"/>
              </a:rPr>
              <a:t>to </a:t>
            </a:r>
            <a:r>
              <a:rPr sz="2000">
                <a:latin typeface="Carlito"/>
                <a:cs typeface="Carlito"/>
              </a:rPr>
              <a:t>the</a:t>
            </a:r>
            <a:r>
              <a:rPr sz="2000" spc="80">
                <a:latin typeface="Carlito"/>
                <a:cs typeface="Carlito"/>
              </a:rPr>
              <a:t> </a:t>
            </a:r>
            <a:r>
              <a:rPr sz="2000" spc="-5">
                <a:latin typeface="Carlito"/>
                <a:cs typeface="Carlito"/>
              </a:rPr>
              <a:t>video</a:t>
            </a:r>
            <a:endParaRPr sz="2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9245600" y="5175248"/>
              <a:ext cx="1727199" cy="16827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2220" y="0"/>
              <a:ext cx="9669780" cy="685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389876" cy="6858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18387" y="354584"/>
            <a:ext cx="5861896" cy="1099275"/>
          </a:xfrm>
          <a:prstGeom prst="rect">
            <a:avLst/>
          </a:prstGeom>
        </p:spPr>
        <p:txBody>
          <a:bodyPr vert="horz" wrap="square" lIns="0" tIns="68580" rIns="0" bIns="0" rtlCol="0" anchor="t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40"/>
              </a:spcBef>
            </a:pPr>
            <a:r>
              <a:rPr sz="3700" spc="-40" dirty="0" err="1">
                <a:latin typeface="Garamond"/>
                <a:cs typeface="Times New Roman"/>
              </a:rPr>
              <a:t>Kerfisbundið</a:t>
            </a:r>
            <a:r>
              <a:rPr lang="en-US" sz="3700" spc="-40" dirty="0">
                <a:latin typeface="Garamond"/>
                <a:cs typeface="Times New Roman"/>
              </a:rPr>
              <a:t> </a:t>
            </a:r>
            <a:r>
              <a:rPr sz="3700" spc="-40" dirty="0">
                <a:latin typeface="Garamond"/>
                <a:cs typeface="Times New Roman"/>
              </a:rPr>
              <a:t> </a:t>
            </a:r>
            <a:r>
              <a:rPr sz="3700" spc="-60" dirty="0" err="1">
                <a:latin typeface="Garamond"/>
                <a:cs typeface="Times New Roman"/>
              </a:rPr>
              <a:t>áhættumat</a:t>
            </a:r>
            <a:r>
              <a:rPr sz="3700" spc="-60" dirty="0">
                <a:latin typeface="Garamond"/>
                <a:cs typeface="Times New Roman"/>
              </a:rPr>
              <a:t> </a:t>
            </a:r>
            <a:r>
              <a:rPr sz="3700" spc="-140" dirty="0">
                <a:latin typeface="Garamond"/>
                <a:cs typeface="Times New Roman"/>
              </a:rPr>
              <a:t>á</a:t>
            </a:r>
            <a:r>
              <a:rPr lang="en-US" sz="3700" spc="-140" dirty="0">
                <a:latin typeface="Garamond"/>
                <a:cs typeface="Times New Roman"/>
              </a:rPr>
              <a:t> </a:t>
            </a:r>
            <a:r>
              <a:rPr sz="3700" spc="-140" dirty="0">
                <a:latin typeface="Garamond"/>
                <a:cs typeface="Times New Roman"/>
              </a:rPr>
              <a:t> </a:t>
            </a:r>
            <a:r>
              <a:rPr sz="3700" spc="-95" dirty="0" err="1">
                <a:latin typeface="Garamond"/>
                <a:cs typeface="Times New Roman"/>
              </a:rPr>
              <a:t>heimilisofbeldi</a:t>
            </a:r>
            <a:endParaRPr sz="3700" dirty="0">
              <a:latin typeface="Garamond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7252" y="2671063"/>
            <a:ext cx="5643418" cy="2400016"/>
          </a:xfrm>
          <a:prstGeom prst="rect">
            <a:avLst/>
          </a:prstGeom>
        </p:spPr>
        <p:txBody>
          <a:bodyPr vert="horz" wrap="square" lIns="0" tIns="47625" rIns="0" bIns="0" rtlCol="0" anchor="t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95" dirty="0" err="1">
                <a:latin typeface="Garamond"/>
                <a:cs typeface="Times New Roman"/>
              </a:rPr>
              <a:t>Mælt</a:t>
            </a:r>
            <a:r>
              <a:rPr sz="2000" spc="-95" dirty="0">
                <a:latin typeface="Garamond"/>
                <a:cs typeface="Times New Roman"/>
              </a:rPr>
              <a:t> </a:t>
            </a:r>
            <a:r>
              <a:rPr sz="2000" spc="-25" dirty="0">
                <a:latin typeface="Garamond"/>
                <a:cs typeface="Times New Roman"/>
              </a:rPr>
              <a:t>er </a:t>
            </a:r>
            <a:r>
              <a:rPr sz="2000" spc="-5" dirty="0" err="1">
                <a:latin typeface="Garamond"/>
                <a:cs typeface="Times New Roman"/>
              </a:rPr>
              <a:t>með</a:t>
            </a:r>
            <a:r>
              <a:rPr sz="2000" spc="-5" dirty="0">
                <a:latin typeface="Garamond"/>
                <a:cs typeface="Times New Roman"/>
              </a:rPr>
              <a:t> </a:t>
            </a:r>
            <a:r>
              <a:rPr sz="2000" spc="-50" dirty="0" err="1">
                <a:latin typeface="Garamond"/>
                <a:cs typeface="Times New Roman"/>
              </a:rPr>
              <a:t>því</a:t>
            </a:r>
            <a:r>
              <a:rPr sz="2000" spc="-50" dirty="0">
                <a:latin typeface="Garamond"/>
                <a:cs typeface="Times New Roman"/>
              </a:rPr>
              <a:t> </a:t>
            </a:r>
            <a:r>
              <a:rPr sz="2000" spc="-15" dirty="0" err="1">
                <a:latin typeface="Garamond"/>
                <a:cs typeface="Times New Roman"/>
              </a:rPr>
              <a:t>að</a:t>
            </a:r>
            <a:r>
              <a:rPr sz="2000" spc="-15" dirty="0">
                <a:latin typeface="Garamond"/>
                <a:cs typeface="Times New Roman"/>
              </a:rPr>
              <a:t> </a:t>
            </a:r>
            <a:r>
              <a:rPr sz="2000" spc="-45" dirty="0" err="1">
                <a:latin typeface="Garamond"/>
                <a:cs typeface="Times New Roman"/>
              </a:rPr>
              <a:t>áhætta</a:t>
            </a:r>
            <a:r>
              <a:rPr sz="2000" spc="-45" dirty="0">
                <a:latin typeface="Garamond"/>
                <a:cs typeface="Times New Roman"/>
              </a:rPr>
              <a:t> </a:t>
            </a:r>
            <a:r>
              <a:rPr sz="2000" spc="-50" dirty="0" err="1">
                <a:latin typeface="Garamond"/>
                <a:cs typeface="Times New Roman"/>
              </a:rPr>
              <a:t>af</a:t>
            </a:r>
            <a:r>
              <a:rPr lang="en-US" sz="2000" spc="-50" dirty="0">
                <a:latin typeface="Garamond"/>
                <a:cs typeface="Times New Roman"/>
              </a:rPr>
              <a:t> </a:t>
            </a:r>
            <a:r>
              <a:rPr sz="2000" spc="-50" dirty="0">
                <a:latin typeface="Garamond"/>
                <a:cs typeface="Times New Roman"/>
              </a:rPr>
              <a:t> </a:t>
            </a:r>
            <a:r>
              <a:rPr sz="2000" spc="-50" dirty="0" err="1">
                <a:latin typeface="Garamond"/>
                <a:cs typeface="Times New Roman"/>
              </a:rPr>
              <a:t>heimilisofbeldi</a:t>
            </a:r>
            <a:r>
              <a:rPr sz="2000" spc="-50" dirty="0">
                <a:latin typeface="Garamond"/>
                <a:cs typeface="Times New Roman"/>
              </a:rPr>
              <a:t> </a:t>
            </a:r>
            <a:r>
              <a:rPr sz="2000" spc="-55" dirty="0" err="1">
                <a:latin typeface="Garamond"/>
                <a:cs typeface="Times New Roman"/>
              </a:rPr>
              <a:t>sé</a:t>
            </a:r>
            <a:r>
              <a:rPr sz="2000" spc="-55" dirty="0">
                <a:latin typeface="Garamond"/>
                <a:cs typeface="Times New Roman"/>
              </a:rPr>
              <a:t> </a:t>
            </a:r>
            <a:r>
              <a:rPr sz="2000" spc="-25" dirty="0" err="1">
                <a:latin typeface="Garamond"/>
                <a:cs typeface="Times New Roman"/>
              </a:rPr>
              <a:t>metin</a:t>
            </a:r>
            <a:r>
              <a:rPr sz="2000" spc="-25" dirty="0">
                <a:latin typeface="Garamond"/>
                <a:cs typeface="Times New Roman"/>
              </a:rPr>
              <a:t> </a:t>
            </a:r>
            <a:r>
              <a:rPr sz="2000" spc="-45" dirty="0" err="1">
                <a:latin typeface="Garamond"/>
                <a:cs typeface="Times New Roman"/>
              </a:rPr>
              <a:t>markvisst</a:t>
            </a:r>
            <a:r>
              <a:rPr lang="en-US" sz="2000" spc="-45" dirty="0">
                <a:latin typeface="Garamond"/>
                <a:cs typeface="Times New Roman"/>
              </a:rPr>
              <a:t> </a:t>
            </a:r>
            <a:r>
              <a:rPr sz="2000" spc="-45" dirty="0">
                <a:latin typeface="Garamond"/>
                <a:cs typeface="Times New Roman"/>
              </a:rPr>
              <a:t> </a:t>
            </a:r>
            <a:r>
              <a:rPr sz="2000" spc="-5" dirty="0" err="1">
                <a:latin typeface="Garamond"/>
                <a:cs typeface="Times New Roman"/>
              </a:rPr>
              <a:t>með</a:t>
            </a:r>
            <a:r>
              <a:rPr sz="2000" spc="-5" dirty="0">
                <a:latin typeface="Garamond"/>
                <a:cs typeface="Times New Roman"/>
              </a:rPr>
              <a:t> </a:t>
            </a:r>
            <a:r>
              <a:rPr sz="2000" spc="-50" dirty="0" err="1">
                <a:latin typeface="Garamond"/>
                <a:cs typeface="Times New Roman"/>
              </a:rPr>
              <a:t>því</a:t>
            </a:r>
            <a:r>
              <a:rPr sz="2000" spc="-50" dirty="0">
                <a:latin typeface="Garamond"/>
                <a:cs typeface="Times New Roman"/>
              </a:rPr>
              <a:t> </a:t>
            </a:r>
            <a:r>
              <a:rPr sz="2000" spc="-15" dirty="0" err="1">
                <a:latin typeface="Garamond"/>
                <a:cs typeface="Times New Roman"/>
              </a:rPr>
              <a:t>að</a:t>
            </a:r>
            <a:r>
              <a:rPr sz="2000" spc="-15" dirty="0">
                <a:latin typeface="Garamond"/>
                <a:cs typeface="Times New Roman"/>
              </a:rPr>
              <a:t> </a:t>
            </a:r>
            <a:r>
              <a:rPr sz="2000" spc="-5" dirty="0">
                <a:latin typeface="Garamond"/>
                <a:cs typeface="Times New Roman"/>
              </a:rPr>
              <a:t>nota </a:t>
            </a:r>
            <a:r>
              <a:rPr sz="2000" spc="-35" dirty="0" err="1">
                <a:latin typeface="Garamond"/>
                <a:cs typeface="Times New Roman"/>
              </a:rPr>
              <a:t>fyrirspurnar</a:t>
            </a:r>
            <a:r>
              <a:rPr sz="2000" spc="-35" dirty="0">
                <a:latin typeface="Garamond"/>
                <a:cs typeface="Times New Roman"/>
              </a:rPr>
              <a:t>- </a:t>
            </a:r>
            <a:r>
              <a:rPr sz="2000" spc="-50" dirty="0">
                <a:latin typeface="Garamond"/>
                <a:cs typeface="Times New Roman"/>
              </a:rPr>
              <a:t>og</a:t>
            </a:r>
            <a:r>
              <a:rPr lang="en-US" sz="2000" spc="-50" dirty="0">
                <a:latin typeface="Garamond"/>
                <a:cs typeface="Times New Roman"/>
              </a:rPr>
              <a:t> </a:t>
            </a:r>
            <a:r>
              <a:rPr sz="2000" spc="-50" dirty="0">
                <a:latin typeface="Garamond"/>
                <a:cs typeface="Times New Roman"/>
              </a:rPr>
              <a:t> </a:t>
            </a:r>
            <a:r>
              <a:rPr sz="2000" spc="-35" dirty="0" err="1">
                <a:latin typeface="Garamond"/>
                <a:cs typeface="Times New Roman"/>
              </a:rPr>
              <a:t>matseyðublað</a:t>
            </a:r>
            <a:r>
              <a:rPr sz="2000" spc="-35" dirty="0">
                <a:latin typeface="Garamond"/>
                <a:cs typeface="Times New Roman"/>
              </a:rPr>
              <a:t> </a:t>
            </a:r>
            <a:r>
              <a:rPr sz="2000" spc="-15" dirty="0">
                <a:latin typeface="Garamond"/>
                <a:cs typeface="Times New Roman"/>
              </a:rPr>
              <a:t>um</a:t>
            </a:r>
            <a:r>
              <a:rPr sz="2000" spc="-60" dirty="0">
                <a:latin typeface="Garamond"/>
                <a:cs typeface="Times New Roman"/>
              </a:rPr>
              <a:t> </a:t>
            </a:r>
            <a:r>
              <a:rPr sz="2000" spc="-50" dirty="0" err="1">
                <a:latin typeface="Garamond"/>
                <a:cs typeface="Times New Roman"/>
              </a:rPr>
              <a:t>heimilisofbeldi</a:t>
            </a:r>
            <a:endParaRPr lang="en-US" sz="2000" dirty="0">
              <a:latin typeface="Garamond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 dirty="0">
              <a:latin typeface="Garamond"/>
              <a:cs typeface="Times New Roman"/>
            </a:endParaRPr>
          </a:p>
          <a:p>
            <a:pPr marL="241300" marR="338455" indent="-228600">
              <a:lnSpc>
                <a:spcPts val="2160"/>
              </a:lnSpc>
              <a:spcBef>
                <a:spcPts val="16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75" dirty="0">
                <a:latin typeface="Garamond"/>
                <a:cs typeface="Times New Roman"/>
              </a:rPr>
              <a:t>Sem </a:t>
            </a:r>
            <a:r>
              <a:rPr sz="2000" spc="-40" dirty="0" err="1">
                <a:latin typeface="Garamond"/>
                <a:cs typeface="Times New Roman"/>
              </a:rPr>
              <a:t>hluti</a:t>
            </a:r>
            <a:r>
              <a:rPr sz="2000" spc="-40" dirty="0">
                <a:latin typeface="Garamond"/>
                <a:cs typeface="Times New Roman"/>
              </a:rPr>
              <a:t> </a:t>
            </a:r>
            <a:r>
              <a:rPr sz="2000" spc="-50" dirty="0" err="1">
                <a:latin typeface="Garamond"/>
                <a:cs typeface="Times New Roman"/>
              </a:rPr>
              <a:t>af</a:t>
            </a:r>
            <a:r>
              <a:rPr sz="2000" spc="-50" dirty="0">
                <a:latin typeface="Garamond"/>
                <a:cs typeface="Times New Roman"/>
              </a:rPr>
              <a:t> </a:t>
            </a:r>
            <a:r>
              <a:rPr sz="2000" spc="-40" dirty="0" err="1">
                <a:latin typeface="Garamond"/>
                <a:cs typeface="Times New Roman"/>
              </a:rPr>
              <a:t>almennu</a:t>
            </a:r>
            <a:r>
              <a:rPr sz="2000" spc="-40" dirty="0">
                <a:latin typeface="Garamond"/>
                <a:cs typeface="Times New Roman"/>
              </a:rPr>
              <a:t> </a:t>
            </a:r>
            <a:r>
              <a:rPr sz="2000" spc="-40" dirty="0" err="1">
                <a:latin typeface="Garamond"/>
                <a:cs typeface="Times New Roman"/>
              </a:rPr>
              <a:t>mati</a:t>
            </a:r>
            <a:r>
              <a:rPr sz="2000" spc="-40" dirty="0">
                <a:latin typeface="Garamond"/>
                <a:cs typeface="Times New Roman"/>
              </a:rPr>
              <a:t> </a:t>
            </a:r>
            <a:r>
              <a:rPr sz="2000" spc="-75" dirty="0">
                <a:latin typeface="Garamond"/>
                <a:cs typeface="Times New Roman"/>
              </a:rPr>
              <a:t>á</a:t>
            </a:r>
            <a:r>
              <a:rPr lang="en-US" sz="2000" spc="-75" dirty="0">
                <a:latin typeface="Garamond"/>
                <a:cs typeface="Times New Roman"/>
              </a:rPr>
              <a:t> </a:t>
            </a:r>
            <a:r>
              <a:rPr sz="2000" spc="-75" dirty="0">
                <a:latin typeface="Garamond"/>
                <a:cs typeface="Times New Roman"/>
              </a:rPr>
              <a:t> </a:t>
            </a:r>
            <a:r>
              <a:rPr sz="2000" spc="-30" dirty="0" err="1">
                <a:latin typeface="Garamond"/>
                <a:cs typeface="Times New Roman"/>
              </a:rPr>
              <a:t>aðstæðum</a:t>
            </a:r>
            <a:r>
              <a:rPr sz="2000" spc="-45" dirty="0">
                <a:latin typeface="Garamond"/>
                <a:cs typeface="Times New Roman"/>
              </a:rPr>
              <a:t> </a:t>
            </a:r>
            <a:r>
              <a:rPr sz="2000" spc="-30" dirty="0" err="1">
                <a:latin typeface="Garamond"/>
                <a:cs typeface="Times New Roman"/>
              </a:rPr>
              <a:t>þjónustuþega</a:t>
            </a:r>
            <a:endParaRPr sz="2000" dirty="0">
              <a:latin typeface="Garamond"/>
              <a:cs typeface="Times New Roman"/>
            </a:endParaRPr>
          </a:p>
          <a:p>
            <a:pPr marL="241300" indent="-228600">
              <a:lnSpc>
                <a:spcPts val="228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65" dirty="0" err="1">
                <a:latin typeface="Garamond"/>
                <a:cs typeface="Times New Roman"/>
              </a:rPr>
              <a:t>Til</a:t>
            </a:r>
            <a:r>
              <a:rPr sz="2000" spc="-65" dirty="0">
                <a:latin typeface="Garamond"/>
                <a:cs typeface="Times New Roman"/>
              </a:rPr>
              <a:t> </a:t>
            </a:r>
            <a:r>
              <a:rPr sz="2000" spc="-15" dirty="0" err="1">
                <a:latin typeface="Garamond"/>
                <a:cs typeface="Times New Roman"/>
              </a:rPr>
              <a:t>að</a:t>
            </a:r>
            <a:r>
              <a:rPr sz="2000" spc="-15" dirty="0">
                <a:latin typeface="Garamond"/>
                <a:cs typeface="Times New Roman"/>
              </a:rPr>
              <a:t> </a:t>
            </a:r>
            <a:r>
              <a:rPr sz="2000" spc="-55" dirty="0" err="1">
                <a:latin typeface="Garamond"/>
                <a:cs typeface="Times New Roman"/>
              </a:rPr>
              <a:t>tryggja</a:t>
            </a:r>
            <a:r>
              <a:rPr sz="2000" spc="-55" dirty="0">
                <a:latin typeface="Garamond"/>
                <a:cs typeface="Times New Roman"/>
              </a:rPr>
              <a:t> </a:t>
            </a:r>
            <a:r>
              <a:rPr sz="2000" spc="-55" dirty="0" err="1">
                <a:latin typeface="Garamond"/>
                <a:cs typeface="Times New Roman"/>
              </a:rPr>
              <a:t>öryggi</a:t>
            </a:r>
            <a:r>
              <a:rPr sz="2000" spc="90" dirty="0">
                <a:latin typeface="Garamond"/>
                <a:cs typeface="Times New Roman"/>
              </a:rPr>
              <a:t> </a:t>
            </a:r>
            <a:r>
              <a:rPr sz="2000" spc="-30" dirty="0" err="1">
                <a:latin typeface="Garamond"/>
                <a:cs typeface="Times New Roman"/>
              </a:rPr>
              <a:t>þolanda</a:t>
            </a:r>
            <a:endParaRPr sz="2000" dirty="0">
              <a:latin typeface="Garamond"/>
              <a:cs typeface="Times New Roman"/>
            </a:endParaRPr>
          </a:p>
          <a:p>
            <a:pPr marL="241300">
              <a:lnSpc>
                <a:spcPts val="2280"/>
              </a:lnSpc>
            </a:pPr>
            <a:r>
              <a:rPr sz="2000" spc="-45" dirty="0" err="1">
                <a:latin typeface="Garamond"/>
                <a:cs typeface="Times New Roman"/>
              </a:rPr>
              <a:t>við</a:t>
            </a:r>
            <a:r>
              <a:rPr sz="2000" spc="-5" dirty="0">
                <a:latin typeface="Garamond"/>
                <a:cs typeface="Times New Roman"/>
              </a:rPr>
              <a:t> </a:t>
            </a:r>
            <a:r>
              <a:rPr sz="2000" spc="-35" dirty="0" err="1">
                <a:latin typeface="Garamond"/>
                <a:cs typeface="Times New Roman"/>
              </a:rPr>
              <a:t>lögreglurannsókn</a:t>
            </a:r>
            <a:endParaRPr sz="2000" dirty="0">
              <a:latin typeface="Garamond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838200" cy="6858000"/>
            <a:chOff x="0" y="0"/>
            <a:chExt cx="838200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838200" cy="6858000"/>
            </a:xfrm>
            <a:custGeom>
              <a:avLst/>
              <a:gdLst/>
              <a:ahLst/>
              <a:cxnLst/>
              <a:rect l="l" t="t" r="r" b="b"/>
              <a:pathLst>
                <a:path w="838200" h="6858000">
                  <a:moveTo>
                    <a:pt x="838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38200" y="685800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A7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247" y="222504"/>
              <a:ext cx="632460" cy="7330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40704" y="1363751"/>
            <a:ext cx="6282055" cy="3303904"/>
          </a:xfrm>
          <a:prstGeom prst="rect">
            <a:avLst/>
          </a:prstGeom>
        </p:spPr>
        <p:txBody>
          <a:bodyPr vert="horz" wrap="square" lIns="0" tIns="38735" rIns="0" bIns="0" rtlCol="0" anchor="t">
            <a:spAutoFit/>
          </a:bodyPr>
          <a:lstStyle/>
          <a:p>
            <a:pPr marL="279400" indent="-2286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30" dirty="0" err="1">
                <a:latin typeface="Garamond"/>
                <a:cs typeface="Times New Roman"/>
              </a:rPr>
              <a:t>Miðstöðin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20" dirty="0" err="1">
                <a:latin typeface="Garamond"/>
                <a:cs typeface="Times New Roman"/>
              </a:rPr>
              <a:t>opnaði</a:t>
            </a:r>
            <a:r>
              <a:rPr sz="2200" spc="-20" dirty="0">
                <a:latin typeface="Garamond"/>
                <a:cs typeface="Times New Roman"/>
              </a:rPr>
              <a:t> </a:t>
            </a:r>
            <a:r>
              <a:rPr sz="2200" spc="-35" dirty="0" err="1">
                <a:latin typeface="Garamond"/>
                <a:cs typeface="Times New Roman"/>
              </a:rPr>
              <a:t>formlega</a:t>
            </a:r>
            <a:r>
              <a:rPr sz="2200" spc="-35" dirty="0">
                <a:latin typeface="Garamond"/>
                <a:cs typeface="Times New Roman"/>
              </a:rPr>
              <a:t> </a:t>
            </a:r>
            <a:r>
              <a:rPr sz="2200" spc="-75" dirty="0">
                <a:latin typeface="Garamond"/>
                <a:cs typeface="Times New Roman"/>
              </a:rPr>
              <a:t>2. </a:t>
            </a:r>
            <a:r>
              <a:rPr sz="2200" spc="-65" dirty="0">
                <a:latin typeface="Garamond"/>
                <a:cs typeface="Times New Roman"/>
              </a:rPr>
              <a:t>mars,</a:t>
            </a:r>
            <a:r>
              <a:rPr sz="2200" spc="295" dirty="0">
                <a:latin typeface="Garamond"/>
                <a:cs typeface="Times New Roman"/>
              </a:rPr>
              <a:t> </a:t>
            </a:r>
            <a:r>
              <a:rPr sz="2200" spc="-75" dirty="0">
                <a:latin typeface="Garamond"/>
                <a:cs typeface="Times New Roman"/>
              </a:rPr>
              <a:t>2017.</a:t>
            </a:r>
            <a:endParaRPr lang="en-US" sz="2200" dirty="0">
              <a:latin typeface="Garamond"/>
              <a:cs typeface="Times New Roman"/>
            </a:endParaRPr>
          </a:p>
          <a:p>
            <a:pPr marL="279400" indent="-22860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60" dirty="0" err="1">
                <a:latin typeface="Garamond"/>
                <a:cs typeface="Times New Roman"/>
              </a:rPr>
              <a:t>Tilraunaverkefni</a:t>
            </a:r>
            <a:r>
              <a:rPr sz="2200" spc="-60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79400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60" dirty="0" err="1">
                <a:latin typeface="Garamond"/>
                <a:cs typeface="Times New Roman"/>
              </a:rPr>
              <a:t>Þverfaglegt</a:t>
            </a:r>
            <a:r>
              <a:rPr sz="2200" spc="10" dirty="0">
                <a:latin typeface="Garamond"/>
                <a:cs typeface="Times New Roman"/>
              </a:rPr>
              <a:t> </a:t>
            </a:r>
            <a:r>
              <a:rPr sz="2200" spc="-50" dirty="0" err="1">
                <a:latin typeface="Garamond"/>
                <a:cs typeface="Times New Roman"/>
              </a:rPr>
              <a:t>samstarf</a:t>
            </a:r>
            <a:r>
              <a:rPr sz="2200" spc="-50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79400" indent="-2286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35" dirty="0" err="1">
                <a:latin typeface="Garamond"/>
                <a:cs typeface="Times New Roman"/>
              </a:rPr>
              <a:t>Öll</a:t>
            </a:r>
            <a:r>
              <a:rPr sz="2200" spc="-35" dirty="0">
                <a:latin typeface="Garamond"/>
                <a:cs typeface="Times New Roman"/>
              </a:rPr>
              <a:t> </a:t>
            </a:r>
            <a:r>
              <a:rPr sz="2200" spc="-30" dirty="0" err="1">
                <a:latin typeface="Garamond"/>
                <a:cs typeface="Times New Roman"/>
              </a:rPr>
              <a:t>þjónusta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110" dirty="0">
                <a:latin typeface="Garamond"/>
                <a:cs typeface="Times New Roman"/>
              </a:rPr>
              <a:t>í </a:t>
            </a:r>
            <a:r>
              <a:rPr sz="2200" spc="-65" dirty="0">
                <a:latin typeface="Garamond"/>
                <a:cs typeface="Times New Roman"/>
              </a:rPr>
              <a:t>Bjarkarhlíð </a:t>
            </a:r>
            <a:r>
              <a:rPr sz="2200" spc="-35" dirty="0">
                <a:latin typeface="Garamond"/>
                <a:cs typeface="Times New Roman"/>
              </a:rPr>
              <a:t>er</a:t>
            </a:r>
            <a:r>
              <a:rPr sz="2200" spc="320" dirty="0">
                <a:latin typeface="Garamond"/>
                <a:cs typeface="Times New Roman"/>
              </a:rPr>
              <a:t> </a:t>
            </a:r>
            <a:r>
              <a:rPr sz="2200" spc="-85" dirty="0" err="1">
                <a:latin typeface="Garamond"/>
                <a:cs typeface="Times New Roman"/>
              </a:rPr>
              <a:t>ókeypis</a:t>
            </a:r>
            <a:r>
              <a:rPr sz="2200" spc="-85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79400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35" dirty="0" err="1">
                <a:latin typeface="Garamond"/>
                <a:cs typeface="Times New Roman"/>
              </a:rPr>
              <a:t>Öll</a:t>
            </a:r>
            <a:r>
              <a:rPr sz="2200" spc="-35" dirty="0">
                <a:latin typeface="Garamond"/>
                <a:cs typeface="Times New Roman"/>
              </a:rPr>
              <a:t> </a:t>
            </a:r>
            <a:r>
              <a:rPr sz="2200" spc="-30" dirty="0" err="1">
                <a:latin typeface="Garamond"/>
                <a:cs typeface="Times New Roman"/>
              </a:rPr>
              <a:t>þjónusta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25" dirty="0" err="1">
                <a:latin typeface="Garamond"/>
                <a:cs typeface="Times New Roman"/>
              </a:rPr>
              <a:t>undir</a:t>
            </a:r>
            <a:r>
              <a:rPr sz="2200" spc="-25" dirty="0">
                <a:latin typeface="Garamond"/>
                <a:cs typeface="Times New Roman"/>
              </a:rPr>
              <a:t> </a:t>
            </a:r>
            <a:r>
              <a:rPr sz="2200" spc="-55" dirty="0" err="1">
                <a:latin typeface="Garamond"/>
                <a:cs typeface="Times New Roman"/>
              </a:rPr>
              <a:t>einu</a:t>
            </a:r>
            <a:r>
              <a:rPr sz="2200" spc="100" dirty="0">
                <a:latin typeface="Garamond"/>
                <a:cs typeface="Times New Roman"/>
              </a:rPr>
              <a:t> </a:t>
            </a:r>
            <a:r>
              <a:rPr sz="2200" spc="-70" dirty="0" err="1">
                <a:latin typeface="Garamond"/>
                <a:cs typeface="Times New Roman"/>
              </a:rPr>
              <a:t>þaki</a:t>
            </a:r>
            <a:r>
              <a:rPr sz="2200" spc="-70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79400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45" dirty="0" err="1">
                <a:latin typeface="Garamond"/>
                <a:cs typeface="Times New Roman"/>
              </a:rPr>
              <a:t>Einstaklingsaðstaða</a:t>
            </a:r>
            <a:r>
              <a:rPr sz="2200" spc="-45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79400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50" dirty="0" err="1">
                <a:latin typeface="Garamond"/>
                <a:cs typeface="Times New Roman"/>
              </a:rPr>
              <a:t>Lágþröskuldsnálgun</a:t>
            </a:r>
            <a:endParaRPr sz="2200" dirty="0">
              <a:latin typeface="Garamond"/>
              <a:cs typeface="Times New Roman"/>
            </a:endParaRPr>
          </a:p>
          <a:p>
            <a:pPr marL="279400" indent="-228600">
              <a:lnSpc>
                <a:spcPts val="2290"/>
              </a:lnSpc>
              <a:spcBef>
                <a:spcPts val="204"/>
              </a:spcBef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35" dirty="0" err="1">
                <a:latin typeface="Garamond"/>
                <a:cs typeface="Times New Roman"/>
              </a:rPr>
              <a:t>Öll</a:t>
            </a:r>
            <a:r>
              <a:rPr sz="2200" spc="-35" dirty="0">
                <a:latin typeface="Garamond"/>
                <a:cs typeface="Times New Roman"/>
              </a:rPr>
              <a:t> </a:t>
            </a:r>
            <a:r>
              <a:rPr sz="2200" spc="-30" dirty="0" err="1">
                <a:latin typeface="Garamond"/>
                <a:cs typeface="Times New Roman"/>
              </a:rPr>
              <a:t>þjónusta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35" dirty="0">
                <a:latin typeface="Garamond"/>
                <a:cs typeface="Times New Roman"/>
              </a:rPr>
              <a:t>er</a:t>
            </a:r>
            <a:r>
              <a:rPr sz="2200" spc="80" dirty="0">
                <a:latin typeface="Garamond"/>
                <a:cs typeface="Times New Roman"/>
              </a:rPr>
              <a:t> </a:t>
            </a:r>
            <a:r>
              <a:rPr sz="2200" spc="-75" dirty="0" err="1">
                <a:latin typeface="Garamond"/>
                <a:cs typeface="Times New Roman"/>
              </a:rPr>
              <a:t>ókeypis</a:t>
            </a:r>
            <a:endParaRPr sz="2200" dirty="0">
              <a:latin typeface="Garamond"/>
              <a:cs typeface="Times New Roman"/>
            </a:endParaRPr>
          </a:p>
          <a:p>
            <a:pPr marL="279400" indent="-228600">
              <a:lnSpc>
                <a:spcPts val="3370"/>
              </a:lnSpc>
              <a:buFont typeface="Arial"/>
              <a:buChar char="•"/>
              <a:tabLst>
                <a:tab pos="278765" algn="l"/>
                <a:tab pos="279400" algn="l"/>
              </a:tabLst>
            </a:pPr>
            <a:r>
              <a:rPr sz="2200" spc="-35" dirty="0" err="1">
                <a:latin typeface="Garamond"/>
                <a:cs typeface="Times New Roman"/>
              </a:rPr>
              <a:t>Ísland</a:t>
            </a:r>
            <a:r>
              <a:rPr sz="2200" spc="-35" dirty="0">
                <a:latin typeface="Garamond"/>
                <a:cs typeface="Times New Roman"/>
              </a:rPr>
              <a:t> </a:t>
            </a:r>
            <a:r>
              <a:rPr sz="2200" spc="-70" dirty="0">
                <a:latin typeface="Garamond"/>
                <a:cs typeface="Times New Roman"/>
              </a:rPr>
              <a:t>var </a:t>
            </a:r>
            <a:r>
              <a:rPr sz="2200" spc="-75" dirty="0">
                <a:latin typeface="Garamond"/>
                <a:cs typeface="Times New Roman"/>
              </a:rPr>
              <a:t>8.</a:t>
            </a:r>
            <a:r>
              <a:rPr lang="en-US" sz="2200" spc="-75" dirty="0">
                <a:latin typeface="Garamond"/>
                <a:cs typeface="Times New Roman"/>
              </a:rPr>
              <a:t> </a:t>
            </a:r>
            <a:r>
              <a:rPr lang="en-US" sz="2200" spc="-75" dirty="0" err="1">
                <a:latin typeface="Garamond"/>
                <a:cs typeface="Times New Roman"/>
              </a:rPr>
              <a:t>landið</a:t>
            </a:r>
            <a:r>
              <a:rPr lang="en-US" sz="2200" spc="-75" dirty="0">
                <a:latin typeface="Garamond"/>
                <a:cs typeface="Times New Roman"/>
              </a:rPr>
              <a:t> í </a:t>
            </a:r>
            <a:r>
              <a:rPr sz="2200" spc="-330" dirty="0">
                <a:latin typeface="Garamond"/>
                <a:cs typeface="Times New Roman"/>
              </a:rPr>
              <a:t> </a:t>
            </a:r>
            <a:r>
              <a:rPr sz="2200" dirty="0" err="1">
                <a:latin typeface="Garamond"/>
                <a:cs typeface="Times New Roman"/>
              </a:rPr>
              <a:t>Evrópu</a:t>
            </a:r>
            <a:r>
              <a:rPr sz="2200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til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25" dirty="0" err="1">
                <a:latin typeface="Garamond"/>
                <a:cs typeface="Times New Roman"/>
              </a:rPr>
              <a:t>að</a:t>
            </a:r>
            <a:r>
              <a:rPr sz="2200" spc="-25" dirty="0">
                <a:latin typeface="Garamond"/>
                <a:cs typeface="Times New Roman"/>
              </a:rPr>
              <a:t> </a:t>
            </a:r>
            <a:r>
              <a:rPr sz="2200" spc="-65" dirty="0">
                <a:latin typeface="Garamond"/>
                <a:cs typeface="Times New Roman"/>
              </a:rPr>
              <a:t>vera </a:t>
            </a:r>
            <a:r>
              <a:rPr sz="2200" spc="-80" dirty="0" err="1">
                <a:latin typeface="Garamond"/>
                <a:cs typeface="Times New Roman"/>
              </a:rPr>
              <a:t>aðili</a:t>
            </a:r>
            <a:r>
              <a:rPr sz="2200" spc="-80" dirty="0">
                <a:latin typeface="Garamond"/>
                <a:cs typeface="Times New Roman"/>
              </a:rPr>
              <a:t> </a:t>
            </a:r>
            <a:r>
              <a:rPr sz="2200" spc="-25" dirty="0" err="1">
                <a:latin typeface="Garamond"/>
                <a:cs typeface="Times New Roman"/>
              </a:rPr>
              <a:t>að</a:t>
            </a:r>
            <a:r>
              <a:rPr sz="2200" spc="455" dirty="0">
                <a:latin typeface="Garamond"/>
                <a:cs typeface="Times New Roman"/>
              </a:rPr>
              <a:t> </a:t>
            </a:r>
            <a:r>
              <a:rPr sz="2200" spc="-45" dirty="0">
                <a:latin typeface="Garamond"/>
                <a:cs typeface="Times New Roman"/>
              </a:rPr>
              <a:t>EFJCA</a:t>
            </a:r>
            <a:endParaRPr sz="2200" dirty="0">
              <a:latin typeface="Garamond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444" y="0"/>
            <a:ext cx="5476240" cy="6858000"/>
            <a:chOff x="123444" y="0"/>
            <a:chExt cx="5476240" cy="6858000"/>
          </a:xfrm>
        </p:grpSpPr>
        <p:sp>
          <p:nvSpPr>
            <p:cNvPr id="5" name="object 5"/>
            <p:cNvSpPr/>
            <p:nvPr/>
          </p:nvSpPr>
          <p:spPr>
            <a:xfrm>
              <a:off x="123444" y="304800"/>
              <a:ext cx="594360" cy="6903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199" y="0"/>
              <a:ext cx="4760950" cy="685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16114" y="371094"/>
            <a:ext cx="2421890" cy="696595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10" err="1">
                <a:latin typeface="Garamond"/>
                <a:cs typeface="Times New Roman"/>
              </a:rPr>
              <a:t>Bjarkarhlíð</a:t>
            </a:r>
            <a:endParaRPr sz="4400" err="1">
              <a:latin typeface="Garamond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19545" y="4969335"/>
            <a:ext cx="6379678" cy="1806264"/>
          </a:xfrm>
          <a:prstGeom prst="rect">
            <a:avLst/>
          </a:prstGeom>
        </p:spPr>
        <p:txBody>
          <a:bodyPr vert="horz" wrap="square" lIns="0" tIns="112395" rIns="0" bIns="0" rtlCol="0" anchor="t">
            <a:spAutoFit/>
          </a:bodyPr>
          <a:lstStyle/>
          <a:p>
            <a:pPr marL="12700" marR="5080">
              <a:spcBef>
                <a:spcPts val="885"/>
              </a:spcBef>
            </a:pPr>
            <a:r>
              <a:rPr sz="2200" spc="-10" dirty="0">
                <a:latin typeface="Garamond"/>
                <a:cs typeface="Times New Roman"/>
              </a:rPr>
              <a:t>European </a:t>
            </a:r>
            <a:r>
              <a:rPr sz="2200" spc="-100" dirty="0">
                <a:latin typeface="Garamond"/>
                <a:cs typeface="Times New Roman"/>
              </a:rPr>
              <a:t>Family </a:t>
            </a:r>
            <a:r>
              <a:rPr sz="2200" spc="-70" dirty="0">
                <a:latin typeface="Garamond"/>
                <a:cs typeface="Times New Roman"/>
              </a:rPr>
              <a:t>Justice </a:t>
            </a:r>
            <a:r>
              <a:rPr sz="2200" spc="-35" dirty="0">
                <a:latin typeface="Garamond"/>
                <a:cs typeface="Times New Roman"/>
              </a:rPr>
              <a:t>Center </a:t>
            </a:r>
            <a:r>
              <a:rPr sz="2200" spc="-85" dirty="0">
                <a:latin typeface="Garamond"/>
                <a:cs typeface="Times New Roman"/>
              </a:rPr>
              <a:t>Alliance. </a:t>
            </a:r>
            <a:r>
              <a:rPr sz="2200" spc="-60" dirty="0" err="1">
                <a:latin typeface="Garamond"/>
                <a:cs typeface="Times New Roman"/>
              </a:rPr>
              <a:t>Markmið</a:t>
            </a:r>
            <a:r>
              <a:rPr lang="en-US" sz="2200" spc="-60" dirty="0">
                <a:latin typeface="Garamond"/>
                <a:cs typeface="Times New Roman"/>
              </a:rPr>
              <a:t> </a:t>
            </a:r>
            <a:r>
              <a:rPr sz="2200" spc="-60" dirty="0">
                <a:latin typeface="Garamond"/>
                <a:cs typeface="Times New Roman"/>
              </a:rPr>
              <a:t> </a:t>
            </a:r>
            <a:r>
              <a:rPr sz="2200" spc="-60" dirty="0" err="1">
                <a:latin typeface="Garamond"/>
                <a:cs typeface="Times New Roman"/>
              </a:rPr>
              <a:t>bandalagsins</a:t>
            </a:r>
            <a:r>
              <a:rPr sz="2200" spc="-60" dirty="0">
                <a:latin typeface="Garamond"/>
                <a:cs typeface="Times New Roman"/>
              </a:rPr>
              <a:t> </a:t>
            </a:r>
            <a:r>
              <a:rPr sz="2200" spc="-35" dirty="0">
                <a:latin typeface="Garamond"/>
                <a:cs typeface="Times New Roman"/>
              </a:rPr>
              <a:t>er </a:t>
            </a:r>
            <a:r>
              <a:rPr sz="2200" spc="-25" dirty="0" err="1">
                <a:latin typeface="Garamond"/>
                <a:cs typeface="Times New Roman"/>
              </a:rPr>
              <a:t>að</a:t>
            </a:r>
            <a:r>
              <a:rPr sz="2200" spc="-25" dirty="0">
                <a:latin typeface="Garamond"/>
                <a:cs typeface="Times New Roman"/>
              </a:rPr>
              <a:t> </a:t>
            </a:r>
            <a:r>
              <a:rPr sz="2200" spc="-20" dirty="0" err="1">
                <a:latin typeface="Garamond"/>
                <a:cs typeface="Times New Roman"/>
              </a:rPr>
              <a:t>þróa</a:t>
            </a:r>
            <a:r>
              <a:rPr sz="2200" spc="-20" dirty="0">
                <a:latin typeface="Garamond"/>
                <a:cs typeface="Times New Roman"/>
              </a:rPr>
              <a:t> </a:t>
            </a:r>
            <a:r>
              <a:rPr sz="2200" spc="-55" dirty="0">
                <a:latin typeface="Garamond"/>
                <a:cs typeface="Times New Roman"/>
              </a:rPr>
              <a:t>og </a:t>
            </a:r>
            <a:r>
              <a:rPr sz="2200" spc="-65" dirty="0" err="1">
                <a:latin typeface="Garamond"/>
                <a:cs typeface="Times New Roman"/>
              </a:rPr>
              <a:t>styðja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20" dirty="0" err="1">
                <a:latin typeface="Garamond"/>
                <a:cs typeface="Times New Roman"/>
              </a:rPr>
              <a:t>staðbundnar</a:t>
            </a:r>
            <a:r>
              <a:rPr lang="en-US" sz="2200" spc="-20" dirty="0">
                <a:latin typeface="Garamond"/>
                <a:cs typeface="Times New Roman"/>
              </a:rPr>
              <a:t> </a:t>
            </a:r>
            <a:r>
              <a:rPr sz="2200" spc="-20" dirty="0">
                <a:latin typeface="Garamond"/>
                <a:cs typeface="Times New Roman"/>
              </a:rPr>
              <a:t> </a:t>
            </a:r>
            <a:r>
              <a:rPr sz="2200" spc="-30" dirty="0" err="1">
                <a:latin typeface="Garamond"/>
                <a:cs typeface="Times New Roman"/>
              </a:rPr>
              <a:t>þolendamiðstöðvar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25" dirty="0">
                <a:latin typeface="Garamond"/>
                <a:cs typeface="Times New Roman"/>
              </a:rPr>
              <a:t>um </a:t>
            </a:r>
            <a:r>
              <a:rPr sz="2200" spc="-105" dirty="0" err="1">
                <a:latin typeface="Garamond"/>
                <a:cs typeface="Times New Roman"/>
              </a:rPr>
              <a:t>alla</a:t>
            </a:r>
            <a:r>
              <a:rPr sz="2200" spc="-105" dirty="0">
                <a:latin typeface="Garamond"/>
                <a:cs typeface="Times New Roman"/>
              </a:rPr>
              <a:t> </a:t>
            </a:r>
            <a:r>
              <a:rPr sz="2200" dirty="0" err="1">
                <a:latin typeface="Garamond"/>
                <a:cs typeface="Times New Roman"/>
              </a:rPr>
              <a:t>Evrópu</a:t>
            </a:r>
            <a:r>
              <a:rPr sz="2200" dirty="0">
                <a:latin typeface="Garamond"/>
                <a:cs typeface="Times New Roman"/>
              </a:rPr>
              <a:t> </a:t>
            </a:r>
            <a:r>
              <a:rPr sz="2200" spc="-45" dirty="0" err="1">
                <a:latin typeface="Garamond"/>
                <a:cs typeface="Times New Roman"/>
              </a:rPr>
              <a:t>sem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hjálpa</a:t>
            </a:r>
            <a:r>
              <a:rPr lang="en-US" sz="2200" spc="-65" dirty="0">
                <a:latin typeface="Garamond"/>
                <a:cs typeface="Times New Roman"/>
              </a:rPr>
              <a:t> 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25" dirty="0" err="1">
                <a:latin typeface="Garamond"/>
                <a:cs typeface="Times New Roman"/>
              </a:rPr>
              <a:t>þolendum</a:t>
            </a:r>
            <a:r>
              <a:rPr sz="2200" spc="-25" dirty="0">
                <a:latin typeface="Garamond"/>
                <a:cs typeface="Times New Roman"/>
              </a:rPr>
              <a:t> </a:t>
            </a:r>
            <a:r>
              <a:rPr sz="2200" spc="-50" dirty="0">
                <a:latin typeface="Garamond"/>
                <a:cs typeface="Times New Roman"/>
              </a:rPr>
              <a:t>og </a:t>
            </a:r>
            <a:r>
              <a:rPr sz="2200" dirty="0" err="1">
                <a:latin typeface="Garamond"/>
                <a:cs typeface="Times New Roman"/>
              </a:rPr>
              <a:t>börnum</a:t>
            </a:r>
            <a:r>
              <a:rPr sz="2200" dirty="0">
                <a:latin typeface="Garamond"/>
                <a:cs typeface="Times New Roman"/>
              </a:rPr>
              <a:t> </a:t>
            </a:r>
            <a:r>
              <a:rPr sz="2200" spc="-35" dirty="0" err="1">
                <a:latin typeface="Garamond"/>
                <a:cs typeface="Times New Roman"/>
              </a:rPr>
              <a:t>þeirra</a:t>
            </a:r>
            <a:r>
              <a:rPr sz="2200" spc="-35" dirty="0">
                <a:latin typeface="Garamond"/>
                <a:cs typeface="Times New Roman"/>
              </a:rPr>
              <a:t> </a:t>
            </a:r>
            <a:r>
              <a:rPr sz="2200" spc="-25" dirty="0" err="1">
                <a:latin typeface="Garamond"/>
                <a:cs typeface="Times New Roman"/>
              </a:rPr>
              <a:t>að</a:t>
            </a:r>
            <a:r>
              <a:rPr sz="2200" spc="-25" dirty="0">
                <a:latin typeface="Garamond"/>
                <a:cs typeface="Times New Roman"/>
              </a:rPr>
              <a:t> </a:t>
            </a:r>
            <a:r>
              <a:rPr sz="2200" spc="-40" dirty="0" err="1">
                <a:latin typeface="Garamond"/>
                <a:cs typeface="Times New Roman"/>
              </a:rPr>
              <a:t>finna</a:t>
            </a:r>
            <a:r>
              <a:rPr sz="2200" spc="-40" dirty="0">
                <a:latin typeface="Garamond"/>
                <a:cs typeface="Times New Roman"/>
              </a:rPr>
              <a:t> </a:t>
            </a:r>
            <a:r>
              <a:rPr sz="2200" spc="-100" dirty="0" err="1">
                <a:latin typeface="Garamond"/>
                <a:cs typeface="Times New Roman"/>
              </a:rPr>
              <a:t>alla</a:t>
            </a:r>
            <a:r>
              <a:rPr sz="2200" spc="-100" dirty="0">
                <a:latin typeface="Garamond"/>
                <a:cs typeface="Times New Roman"/>
              </a:rPr>
              <a:t> </a:t>
            </a:r>
            <a:r>
              <a:rPr sz="2200" spc="-20" dirty="0" err="1">
                <a:latin typeface="Garamond"/>
                <a:cs typeface="Times New Roman"/>
              </a:rPr>
              <a:t>þjónustu</a:t>
            </a:r>
            <a:r>
              <a:rPr sz="2200" spc="-20" dirty="0">
                <a:latin typeface="Garamond"/>
                <a:cs typeface="Times New Roman"/>
              </a:rPr>
              <a:t> </a:t>
            </a:r>
            <a:r>
              <a:rPr sz="2200" spc="-45" dirty="0" err="1">
                <a:latin typeface="Garamond"/>
                <a:cs typeface="Times New Roman"/>
              </a:rPr>
              <a:t>sem</a:t>
            </a:r>
            <a:r>
              <a:rPr lang="en-US" sz="2200" spc="-45" dirty="0">
                <a:latin typeface="Garamond"/>
                <a:cs typeface="Times New Roman"/>
              </a:rPr>
              <a:t> 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35" dirty="0" err="1">
                <a:latin typeface="Garamond"/>
                <a:cs typeface="Times New Roman"/>
              </a:rPr>
              <a:t>þau</a:t>
            </a:r>
            <a:r>
              <a:rPr sz="2200" spc="-35" dirty="0">
                <a:latin typeface="Garamond"/>
                <a:cs typeface="Times New Roman"/>
              </a:rPr>
              <a:t> </a:t>
            </a:r>
            <a:r>
              <a:rPr sz="2200" spc="-30" dirty="0" err="1">
                <a:latin typeface="Garamond"/>
                <a:cs typeface="Times New Roman"/>
              </a:rPr>
              <a:t>þurfa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85" dirty="0">
                <a:latin typeface="Garamond"/>
                <a:cs typeface="Times New Roman"/>
              </a:rPr>
              <a:t>á </a:t>
            </a:r>
            <a:r>
              <a:rPr sz="2200" spc="10" dirty="0">
                <a:latin typeface="Garamond"/>
                <a:cs typeface="Times New Roman"/>
              </a:rPr>
              <a:t>EINUM</a:t>
            </a:r>
            <a:r>
              <a:rPr sz="2200" spc="210" dirty="0">
                <a:latin typeface="Garamond"/>
                <a:cs typeface="Times New Roman"/>
              </a:rPr>
              <a:t> </a:t>
            </a:r>
            <a:r>
              <a:rPr sz="2200" spc="-75" dirty="0">
                <a:latin typeface="Garamond"/>
                <a:cs typeface="Times New Roman"/>
              </a:rPr>
              <a:t>STAÐ:</a:t>
            </a:r>
            <a:endParaRPr sz="2200" dirty="0">
              <a:latin typeface="Garamond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4FD38-C259-B98F-0AF8-A44166E54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9FC9CD5-2DA5-829E-167A-CA671FCCBA2B}"/>
              </a:ext>
            </a:extLst>
          </p:cNvPr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BD4304D-9BF3-D7B0-CAE7-982F1D509771}"/>
              </a:ext>
            </a:extLst>
          </p:cNvPr>
          <p:cNvSpPr/>
          <p:nvPr/>
        </p:nvSpPr>
        <p:spPr>
          <a:xfrm>
            <a:off x="123444" y="304800"/>
            <a:ext cx="594360" cy="690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4083FA2-595B-CB02-B423-5CDA59B117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6114" y="371094"/>
            <a:ext cx="2421890" cy="696595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10" dirty="0">
                <a:latin typeface="Garamond"/>
                <a:cs typeface="Times New Roman"/>
              </a:rPr>
              <a:t>Bjarkarhlíð</a:t>
            </a:r>
            <a:endParaRPr sz="4400" dirty="0">
              <a:latin typeface="Garamond"/>
              <a:cs typeface="Times New Roman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D72D5CB-A055-7E75-6947-5C2BE841C3B5}"/>
              </a:ext>
            </a:extLst>
          </p:cNvPr>
          <p:cNvSpPr txBox="1"/>
          <p:nvPr/>
        </p:nvSpPr>
        <p:spPr>
          <a:xfrm>
            <a:off x="7099442" y="1613043"/>
            <a:ext cx="5092558" cy="5936562"/>
          </a:xfrm>
          <a:prstGeom prst="rect">
            <a:avLst/>
          </a:prstGeom>
        </p:spPr>
        <p:txBody>
          <a:bodyPr vert="horz" wrap="square" lIns="0" tIns="112395" rIns="0" bIns="0" rtlCol="0" anchor="t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885"/>
              </a:spcBef>
            </a:pPr>
            <a:r>
              <a:rPr lang="en-GB" sz="2400" spc="-10" dirty="0">
                <a:latin typeface="Garamond"/>
                <a:cs typeface="Times New Roman"/>
              </a:rPr>
              <a:t>Bjarkarhlíð er </a:t>
            </a:r>
            <a:r>
              <a:rPr lang="en-GB" sz="2400" spc="-10" dirty="0" err="1">
                <a:latin typeface="Garamond"/>
                <a:cs typeface="Times New Roman"/>
              </a:rPr>
              <a:t>samstarfsverkefni</a:t>
            </a:r>
            <a:r>
              <a:rPr lang="en-GB" sz="2400" spc="-10" dirty="0">
                <a:latin typeface="Garamond"/>
                <a:cs typeface="Times New Roman"/>
              </a:rPr>
              <a:t> </a:t>
            </a:r>
            <a:r>
              <a:rPr lang="en-GB" sz="2400" spc="-10" dirty="0" err="1">
                <a:latin typeface="Garamond"/>
                <a:cs typeface="Times New Roman"/>
              </a:rPr>
              <a:t>grasrótarsamtaka</a:t>
            </a:r>
            <a:r>
              <a:rPr lang="en-GB" sz="2400" spc="-10" dirty="0">
                <a:latin typeface="Garamond"/>
                <a:cs typeface="Times New Roman"/>
              </a:rPr>
              <a:t> og </a:t>
            </a:r>
            <a:r>
              <a:rPr lang="en-GB" sz="2400" spc="-10" dirty="0" err="1">
                <a:latin typeface="Garamond"/>
                <a:cs typeface="Times New Roman"/>
              </a:rPr>
              <a:t>opinberra</a:t>
            </a:r>
            <a:r>
              <a:rPr lang="en-GB" sz="2400" spc="-10" dirty="0">
                <a:latin typeface="Garamond"/>
                <a:cs typeface="Times New Roman"/>
              </a:rPr>
              <a:t> </a:t>
            </a:r>
            <a:r>
              <a:rPr lang="en-GB" sz="2400" spc="-10" dirty="0" err="1">
                <a:latin typeface="Garamond"/>
                <a:cs typeface="Times New Roman"/>
              </a:rPr>
              <a:t>stofnana</a:t>
            </a:r>
            <a:r>
              <a:rPr lang="en-GB" sz="2400" spc="-10" dirty="0">
                <a:latin typeface="Garamond"/>
                <a:cs typeface="Times New Roman"/>
              </a:rPr>
              <a:t>. </a:t>
            </a: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r>
              <a:rPr lang="en-GB" sz="2200" spc="-10" dirty="0">
                <a:latin typeface="Garamond"/>
                <a:cs typeface="Times New Roman"/>
              </a:rPr>
              <a:t>     </a:t>
            </a:r>
            <a:r>
              <a:rPr lang="en-GB" sz="2200" spc="-10" dirty="0" err="1">
                <a:latin typeface="Garamond"/>
                <a:cs typeface="Times New Roman"/>
              </a:rPr>
              <a:t>Samstarfsaðilar</a:t>
            </a:r>
            <a:r>
              <a:rPr lang="en-GB" sz="2200" spc="-10" dirty="0">
                <a:latin typeface="Garamond"/>
                <a:cs typeface="Times New Roman"/>
              </a:rPr>
              <a:t> </a:t>
            </a:r>
            <a:r>
              <a:rPr lang="en-GB" sz="2200" spc="-10" dirty="0" err="1">
                <a:latin typeface="Garamond"/>
                <a:cs typeface="Times New Roman"/>
              </a:rPr>
              <a:t>eru</a:t>
            </a:r>
            <a:r>
              <a:rPr lang="en-GB" sz="2200" spc="-10" dirty="0">
                <a:latin typeface="Garamond"/>
                <a:cs typeface="Times New Roman"/>
              </a:rPr>
              <a:t>:</a:t>
            </a: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7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200" spc="-10" dirty="0" err="1">
                <a:latin typeface="Garamond"/>
                <a:cs typeface="Times New Roman"/>
              </a:rPr>
              <a:t>Reykjavíkurborg</a:t>
            </a:r>
            <a:endParaRPr lang="en-GB" sz="22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7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200" spc="-10" dirty="0" err="1">
                <a:latin typeface="Garamond"/>
                <a:cs typeface="Times New Roman"/>
              </a:rPr>
              <a:t>Félags</a:t>
            </a:r>
            <a:r>
              <a:rPr lang="en-GB" sz="2200" spc="-10" dirty="0">
                <a:latin typeface="Garamond"/>
                <a:cs typeface="Times New Roman"/>
              </a:rPr>
              <a:t>- og </a:t>
            </a:r>
            <a:r>
              <a:rPr lang="en-GB" sz="2200" spc="-10" dirty="0" err="1">
                <a:latin typeface="Garamond"/>
                <a:cs typeface="Times New Roman"/>
              </a:rPr>
              <a:t>vinnumarkarðsráðuneytið</a:t>
            </a:r>
            <a:endParaRPr lang="en-GB" sz="22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7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200" spc="-10" dirty="0" err="1">
                <a:latin typeface="Garamond"/>
                <a:cs typeface="Times New Roman"/>
              </a:rPr>
              <a:t>Dómsmálaráðuneytið</a:t>
            </a:r>
            <a:endParaRPr lang="en-GB" sz="22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7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200" spc="-10" dirty="0">
                <a:latin typeface="Garamond"/>
                <a:cs typeface="Times New Roman"/>
              </a:rPr>
              <a:t>Lögreglan á </a:t>
            </a:r>
            <a:r>
              <a:rPr lang="en-GB" sz="2200" spc="-10" dirty="0" err="1">
                <a:latin typeface="Garamond"/>
                <a:cs typeface="Times New Roman"/>
              </a:rPr>
              <a:t>höfuðborgarsvæðinu</a:t>
            </a:r>
            <a:endParaRPr lang="en-GB" sz="22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7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200" spc="-10" dirty="0" err="1">
                <a:latin typeface="Garamond"/>
                <a:cs typeface="Times New Roman"/>
              </a:rPr>
              <a:t>Samtök</a:t>
            </a:r>
            <a:r>
              <a:rPr lang="en-GB" sz="2200" spc="-10" dirty="0">
                <a:latin typeface="Garamond"/>
                <a:cs typeface="Times New Roman"/>
              </a:rPr>
              <a:t> um </a:t>
            </a:r>
            <a:r>
              <a:rPr lang="en-GB" sz="2200" spc="-10" dirty="0" err="1">
                <a:latin typeface="Garamond"/>
                <a:cs typeface="Times New Roman"/>
              </a:rPr>
              <a:t>kvennaathvarf</a:t>
            </a:r>
            <a:endParaRPr lang="en-GB" sz="22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7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200" spc="-10" dirty="0" err="1">
                <a:latin typeface="Garamond"/>
                <a:cs typeface="Times New Roman"/>
              </a:rPr>
              <a:t>Stígamót</a:t>
            </a:r>
            <a:endParaRPr lang="en-GB" sz="22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7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200" spc="-10" dirty="0" err="1">
                <a:latin typeface="Garamond"/>
                <a:cs typeface="Times New Roman"/>
              </a:rPr>
              <a:t>Kvennaráðgjöfin</a:t>
            </a:r>
            <a:endParaRPr lang="en-GB" sz="2200" spc="-10" dirty="0">
              <a:latin typeface="Garamond"/>
              <a:cs typeface="Times New Roman"/>
            </a:endParaRPr>
          </a:p>
          <a:p>
            <a:pPr marL="355600" marR="5080" indent="-342900">
              <a:lnSpc>
                <a:spcPct val="7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200" spc="-10" dirty="0" err="1">
                <a:latin typeface="Garamond"/>
                <a:cs typeface="Times New Roman"/>
              </a:rPr>
              <a:t>Mannréttindaskrifstofa</a:t>
            </a:r>
            <a:r>
              <a:rPr lang="en-GB" sz="2200" spc="-10" dirty="0">
                <a:latin typeface="Garamond"/>
                <a:cs typeface="Times New Roman"/>
              </a:rPr>
              <a:t> Íslands</a:t>
            </a: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r>
              <a:rPr lang="en-GB" sz="2200" spc="-10" dirty="0">
                <a:latin typeface="Garamond"/>
                <a:cs typeface="Times New Roman"/>
              </a:rPr>
              <a:t> </a:t>
            </a:r>
            <a:endParaRPr sz="2200" dirty="0">
              <a:latin typeface="Garamond"/>
              <a:cs typeface="Times New Roman"/>
            </a:endParaRPr>
          </a:p>
        </p:txBody>
      </p:sp>
      <p:pic>
        <p:nvPicPr>
          <p:cNvPr id="9" name="Picture 8" descr="A house with trees and grass&#10;&#10;Description automatically generated">
            <a:extLst>
              <a:ext uri="{FF2B5EF4-FFF2-40B4-BE49-F238E27FC236}">
                <a16:creationId xmlns:a16="http://schemas.microsoft.com/office/drawing/2014/main" id="{652547B8-DFB0-E508-224D-92F62D04A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" t="46" r="21675" b="-46"/>
          <a:stretch/>
        </p:blipFill>
        <p:spPr>
          <a:xfrm>
            <a:off x="696687" y="3201"/>
            <a:ext cx="5960968" cy="68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3849D-6C61-71E0-6032-1B75EF596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B5BD8B-DE29-9492-BBD4-1D68C218466B}"/>
              </a:ext>
            </a:extLst>
          </p:cNvPr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EB28BB7-6F42-1569-FA0B-8AE41292048E}"/>
              </a:ext>
            </a:extLst>
          </p:cNvPr>
          <p:cNvSpPr/>
          <p:nvPr/>
        </p:nvSpPr>
        <p:spPr>
          <a:xfrm>
            <a:off x="123444" y="304800"/>
            <a:ext cx="594360" cy="690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417F828-F18C-7857-E16F-ECD6140371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5043" y="371094"/>
            <a:ext cx="4746660" cy="690574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4400" spc="-110" dirty="0" err="1">
                <a:latin typeface="Garamond"/>
                <a:cs typeface="Times New Roman"/>
              </a:rPr>
              <a:t>Hvernig</a:t>
            </a:r>
            <a:r>
              <a:rPr lang="en-GB" sz="4400" spc="-110" dirty="0">
                <a:latin typeface="Garamond"/>
                <a:cs typeface="Times New Roman"/>
              </a:rPr>
              <a:t> </a:t>
            </a:r>
            <a:r>
              <a:rPr lang="en-GB" sz="4400" spc="-110" dirty="0" err="1">
                <a:latin typeface="Garamond"/>
                <a:cs typeface="Times New Roman"/>
              </a:rPr>
              <a:t>störfum</a:t>
            </a:r>
            <a:r>
              <a:rPr lang="en-GB" sz="4400" spc="-110" dirty="0">
                <a:latin typeface="Garamond"/>
                <a:cs typeface="Times New Roman"/>
              </a:rPr>
              <a:t> </a:t>
            </a:r>
            <a:r>
              <a:rPr lang="en-GB" sz="4400" spc="-110" dirty="0" err="1">
                <a:latin typeface="Garamond"/>
                <a:cs typeface="Times New Roman"/>
              </a:rPr>
              <a:t>við</a:t>
            </a:r>
            <a:r>
              <a:rPr lang="en-GB" sz="4400" spc="-110" dirty="0">
                <a:latin typeface="Garamond"/>
                <a:cs typeface="Times New Roman"/>
              </a:rPr>
              <a:t>?</a:t>
            </a:r>
            <a:endParaRPr sz="4400" dirty="0">
              <a:latin typeface="Garamond"/>
              <a:cs typeface="Times New Roman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A157BB7-C2E4-1A2D-4D98-E435B37EDC04}"/>
              </a:ext>
            </a:extLst>
          </p:cNvPr>
          <p:cNvSpPr txBox="1"/>
          <p:nvPr/>
        </p:nvSpPr>
        <p:spPr>
          <a:xfrm>
            <a:off x="4943854" y="1620843"/>
            <a:ext cx="7152896" cy="6472093"/>
          </a:xfrm>
          <a:prstGeom prst="rect">
            <a:avLst/>
          </a:prstGeom>
        </p:spPr>
        <p:txBody>
          <a:bodyPr vert="horz" wrap="square" lIns="0" tIns="112395" rIns="0" bIns="0" rtlCol="0" anchor="t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Samstarf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margra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aðila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til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tryggja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stuðning</a:t>
            </a:r>
            <a:r>
              <a:rPr lang="en-GB" sz="2000" spc="-10" dirty="0">
                <a:latin typeface="Garamond"/>
                <a:cs typeface="Times New Roman"/>
              </a:rPr>
              <a:t> og </a:t>
            </a:r>
            <a:r>
              <a:rPr lang="en-GB" sz="2000" spc="-10" dirty="0" err="1">
                <a:latin typeface="Garamond"/>
                <a:cs typeface="Times New Roman"/>
              </a:rPr>
              <a:t>ráðgjöf</a:t>
            </a:r>
            <a:r>
              <a:rPr lang="en-GB" sz="2000" spc="-10" dirty="0">
                <a:latin typeface="Garamond"/>
                <a:cs typeface="Times New Roman"/>
              </a:rPr>
              <a:t> á </a:t>
            </a:r>
            <a:r>
              <a:rPr lang="en-GB" sz="2000" spc="-10" dirty="0" err="1">
                <a:latin typeface="Garamond"/>
                <a:cs typeface="Times New Roman"/>
              </a:rPr>
              <a:t>einum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stað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þolendur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þurfi</a:t>
            </a:r>
            <a:r>
              <a:rPr lang="en-GB" sz="2000" spc="-10" dirty="0">
                <a:latin typeface="Garamond"/>
                <a:cs typeface="Times New Roman"/>
              </a:rPr>
              <a:t> bara </a:t>
            </a:r>
            <a:r>
              <a:rPr lang="en-GB" sz="2000" spc="-10" dirty="0" err="1">
                <a:latin typeface="Garamond"/>
                <a:cs typeface="Times New Roman"/>
              </a:rPr>
              <a:t>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leita</a:t>
            </a:r>
            <a:r>
              <a:rPr lang="en-GB" sz="2000" spc="-10" dirty="0">
                <a:latin typeface="Garamond"/>
                <a:cs typeface="Times New Roman"/>
              </a:rPr>
              <a:t> á </a:t>
            </a:r>
            <a:r>
              <a:rPr lang="en-GB" sz="2000" spc="-10" dirty="0" err="1">
                <a:latin typeface="Garamond"/>
                <a:cs typeface="Times New Roman"/>
              </a:rPr>
              <a:t>einn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stað</a:t>
            </a:r>
            <a:r>
              <a:rPr lang="en-GB" sz="2000" spc="-10" dirty="0">
                <a:latin typeface="Garamond"/>
                <a:cs typeface="Times New Roman"/>
              </a:rPr>
              <a:t> – “one stop shop” </a:t>
            </a:r>
            <a:r>
              <a:rPr lang="en-GB" sz="2000" spc="-10" dirty="0" err="1">
                <a:latin typeface="Garamond"/>
                <a:cs typeface="Times New Roman"/>
              </a:rPr>
              <a:t>nálgun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>
                <a:latin typeface="Garamond"/>
                <a:cs typeface="Times New Roman"/>
              </a:rPr>
              <a:t>Í </a:t>
            </a:r>
            <a:r>
              <a:rPr lang="en-GB" sz="2000" spc="-10" dirty="0" err="1">
                <a:latin typeface="Garamond"/>
                <a:cs typeface="Times New Roman"/>
              </a:rPr>
              <a:t>fyrsta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viðtali</a:t>
            </a:r>
            <a:r>
              <a:rPr lang="en-GB" sz="2000" spc="-10" dirty="0">
                <a:latin typeface="Garamond"/>
                <a:cs typeface="Times New Roman"/>
              </a:rPr>
              <a:t> fer </a:t>
            </a:r>
            <a:r>
              <a:rPr lang="en-GB" sz="2000" spc="-10" dirty="0" err="1">
                <a:latin typeface="Garamond"/>
                <a:cs typeface="Times New Roman"/>
              </a:rPr>
              <a:t>fram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greining</a:t>
            </a:r>
            <a:r>
              <a:rPr lang="en-GB" sz="2000" spc="-10" dirty="0">
                <a:latin typeface="Garamond"/>
                <a:cs typeface="Times New Roman"/>
              </a:rPr>
              <a:t> á </a:t>
            </a:r>
            <a:r>
              <a:rPr lang="en-GB" sz="2000" spc="-10" dirty="0" err="1">
                <a:latin typeface="Garamond"/>
                <a:cs typeface="Times New Roman"/>
              </a:rPr>
              <a:t>aðstæðum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>
                <a:latin typeface="Garamond"/>
                <a:cs typeface="Times New Roman"/>
              </a:rPr>
              <a:t>1-3 </a:t>
            </a:r>
            <a:r>
              <a:rPr lang="en-GB" sz="2000" spc="-10" dirty="0" err="1">
                <a:latin typeface="Garamond"/>
                <a:cs typeface="Times New Roman"/>
              </a:rPr>
              <a:t>viðtöl</a:t>
            </a:r>
            <a:r>
              <a:rPr lang="en-GB" sz="2000" spc="-10" dirty="0">
                <a:latin typeface="Garamond"/>
                <a:cs typeface="Times New Roman"/>
              </a:rPr>
              <a:t> og </a:t>
            </a:r>
            <a:r>
              <a:rPr lang="en-GB" sz="2000" spc="-10" dirty="0" err="1">
                <a:latin typeface="Garamond"/>
                <a:cs typeface="Times New Roman"/>
              </a:rPr>
              <a:t>ef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við</a:t>
            </a:r>
            <a:r>
              <a:rPr lang="en-GB" sz="2000" spc="-10" dirty="0">
                <a:latin typeface="Garamond"/>
                <a:cs typeface="Times New Roman"/>
              </a:rPr>
              <a:t> á, </a:t>
            </a:r>
            <a:r>
              <a:rPr lang="en-GB" sz="2000" spc="-10" dirty="0" err="1">
                <a:latin typeface="Garamond"/>
                <a:cs typeface="Times New Roman"/>
              </a:rPr>
              <a:t>vísað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til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samstarfsaðila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bæði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innan</a:t>
            </a:r>
            <a:r>
              <a:rPr lang="en-GB" sz="2000" spc="-10" dirty="0">
                <a:latin typeface="Garamond"/>
                <a:cs typeface="Times New Roman"/>
              </a:rPr>
              <a:t> og </a:t>
            </a:r>
            <a:r>
              <a:rPr lang="en-GB" sz="2000" spc="-10" dirty="0" err="1">
                <a:latin typeface="Garamond"/>
                <a:cs typeface="Times New Roman"/>
              </a:rPr>
              <a:t>utan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Bjarkarhlíðar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355600" marR="5080" indent="-342900">
              <a:lnSpc>
                <a:spcPct val="150000"/>
              </a:lnSpc>
              <a:spcBef>
                <a:spcPts val="885"/>
              </a:spcBef>
              <a:buFont typeface="Arial" panose="020B0604020202020204" pitchFamily="34" charset="0"/>
              <a:buChar char="•"/>
            </a:pPr>
            <a:r>
              <a:rPr lang="en-GB" sz="2000" spc="-10" dirty="0" err="1">
                <a:latin typeface="Garamond"/>
                <a:cs typeface="Times New Roman"/>
              </a:rPr>
              <a:t>Þjónustuþegi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ákveður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sjálfur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hvaða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skref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hann</a:t>
            </a:r>
            <a:r>
              <a:rPr lang="en-GB" sz="2000" spc="-10" dirty="0">
                <a:latin typeface="Garamond"/>
                <a:cs typeface="Times New Roman"/>
              </a:rPr>
              <a:t> </a:t>
            </a:r>
            <a:r>
              <a:rPr lang="en-GB" sz="2000" spc="-10" dirty="0" err="1">
                <a:latin typeface="Garamond"/>
                <a:cs typeface="Times New Roman"/>
              </a:rPr>
              <a:t>tekur</a:t>
            </a:r>
            <a:r>
              <a:rPr lang="en-GB" sz="2000" spc="-10" dirty="0">
                <a:latin typeface="Garamond"/>
                <a:cs typeface="Times New Roman"/>
              </a:rPr>
              <a:t>.</a:t>
            </a: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0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0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0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r>
              <a:rPr lang="en-GB" sz="2200" spc="-10" dirty="0">
                <a:latin typeface="Garamond"/>
                <a:cs typeface="Times New Roman"/>
              </a:rPr>
              <a:t>     </a:t>
            </a: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endParaRPr lang="en-GB" sz="2200" spc="-10" dirty="0">
              <a:latin typeface="Garamond"/>
              <a:cs typeface="Times New Roman"/>
            </a:endParaRPr>
          </a:p>
          <a:p>
            <a:pPr marL="12700" marR="5080">
              <a:lnSpc>
                <a:spcPct val="70000"/>
              </a:lnSpc>
              <a:spcBef>
                <a:spcPts val="885"/>
              </a:spcBef>
            </a:pPr>
            <a:r>
              <a:rPr lang="en-GB" sz="2200" spc="-10" dirty="0">
                <a:latin typeface="Garamond"/>
                <a:cs typeface="Times New Roman"/>
              </a:rPr>
              <a:t> </a:t>
            </a:r>
            <a:endParaRPr sz="2200" dirty="0">
              <a:latin typeface="Garamond"/>
              <a:cs typeface="Times New Roman"/>
            </a:endParaRPr>
          </a:p>
        </p:txBody>
      </p:sp>
      <p:grpSp>
        <p:nvGrpSpPr>
          <p:cNvPr id="3" name="object 4">
            <a:extLst>
              <a:ext uri="{FF2B5EF4-FFF2-40B4-BE49-F238E27FC236}">
                <a16:creationId xmlns:a16="http://schemas.microsoft.com/office/drawing/2014/main" id="{79989214-AE37-ACAB-D04D-28FEB7E7F338}"/>
              </a:ext>
            </a:extLst>
          </p:cNvPr>
          <p:cNvGrpSpPr/>
          <p:nvPr/>
        </p:nvGrpSpPr>
        <p:grpSpPr>
          <a:xfrm>
            <a:off x="112776" y="0"/>
            <a:ext cx="4745990" cy="6858000"/>
            <a:chOff x="112776" y="0"/>
            <a:chExt cx="4745990" cy="6858000"/>
          </a:xfrm>
        </p:grpSpPr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900FDB21-B48B-5E15-7677-BE2B28191365}"/>
                </a:ext>
              </a:extLst>
            </p:cNvPr>
            <p:cNvSpPr/>
            <p:nvPr/>
          </p:nvSpPr>
          <p:spPr>
            <a:xfrm>
              <a:off x="112776" y="233172"/>
              <a:ext cx="640080" cy="7421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CFFDEFF-6837-0E02-3822-9E447B8A5468}"/>
                </a:ext>
              </a:extLst>
            </p:cNvPr>
            <p:cNvSpPr/>
            <p:nvPr/>
          </p:nvSpPr>
          <p:spPr>
            <a:xfrm>
              <a:off x="838199" y="0"/>
              <a:ext cx="4020312" cy="685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761CC25E-3E98-3220-6C28-5CE0E66CB2AE}"/>
                </a:ext>
              </a:extLst>
            </p:cNvPr>
            <p:cNvSpPr/>
            <p:nvPr/>
          </p:nvSpPr>
          <p:spPr>
            <a:xfrm>
              <a:off x="838199" y="0"/>
              <a:ext cx="3666744" cy="6857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109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107" y="222504"/>
            <a:ext cx="586740" cy="681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4582" y="290575"/>
            <a:ext cx="1017905" cy="45212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err="1">
                <a:latin typeface="Garamond"/>
                <a:cs typeface="Times New Roman"/>
              </a:rPr>
              <a:t>F</a:t>
            </a:r>
            <a:r>
              <a:rPr sz="2800" spc="-55" err="1">
                <a:latin typeface="Garamond"/>
                <a:cs typeface="Times New Roman"/>
              </a:rPr>
              <a:t>r</a:t>
            </a:r>
            <a:r>
              <a:rPr sz="2800" spc="-65" err="1">
                <a:latin typeface="Garamond"/>
                <a:cs typeface="Times New Roman"/>
              </a:rPr>
              <a:t>a</a:t>
            </a:r>
            <a:r>
              <a:rPr sz="2800" err="1">
                <a:latin typeface="Garamond"/>
                <a:cs typeface="Times New Roman"/>
              </a:rPr>
              <a:t>m</a:t>
            </a:r>
            <a:r>
              <a:rPr sz="2800" spc="10" err="1">
                <a:latin typeface="Garamond"/>
                <a:cs typeface="Times New Roman"/>
              </a:rPr>
              <a:t>h</a:t>
            </a:r>
            <a:r>
              <a:rPr sz="2800" spc="-90">
                <a:latin typeface="Garamond"/>
                <a:cs typeface="Times New Roman"/>
              </a:rPr>
              <a:t>.</a:t>
            </a:r>
            <a:endParaRPr sz="2800">
              <a:latin typeface="Garamond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1046124"/>
            <a:ext cx="6811645" cy="3496310"/>
          </a:xfrm>
          <a:prstGeom prst="rect">
            <a:avLst/>
          </a:prstGeom>
        </p:spPr>
        <p:txBody>
          <a:bodyPr vert="horz" wrap="square" lIns="0" tIns="38735" rIns="0" bIns="0" rtlCol="0" anchor="t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65" dirty="0">
                <a:latin typeface="Garamond"/>
                <a:cs typeface="Times New Roman"/>
              </a:rPr>
              <a:t>Bjarkarhlíð </a:t>
            </a:r>
            <a:r>
              <a:rPr sz="2200" spc="-35" dirty="0">
                <a:latin typeface="Garamond"/>
                <a:cs typeface="Times New Roman"/>
              </a:rPr>
              <a:t>er </a:t>
            </a:r>
            <a:r>
              <a:rPr sz="2200" spc="-10" dirty="0" err="1">
                <a:latin typeface="Garamond"/>
                <a:cs typeface="Times New Roman"/>
              </a:rPr>
              <a:t>miðstöð</a:t>
            </a:r>
            <a:r>
              <a:rPr sz="2200" spc="-10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fyrir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20" dirty="0" err="1">
                <a:latin typeface="Garamond"/>
                <a:cs typeface="Times New Roman"/>
              </a:rPr>
              <a:t>þolendur</a:t>
            </a:r>
            <a:r>
              <a:rPr sz="2200" spc="270" dirty="0">
                <a:latin typeface="Garamond"/>
                <a:cs typeface="Times New Roman"/>
              </a:rPr>
              <a:t> </a:t>
            </a:r>
            <a:r>
              <a:rPr sz="2200" spc="-55" dirty="0" err="1">
                <a:latin typeface="Garamond"/>
                <a:cs typeface="Times New Roman"/>
              </a:rPr>
              <a:t>ofbeldis</a:t>
            </a:r>
            <a:r>
              <a:rPr sz="2200" spc="-55" dirty="0">
                <a:latin typeface="Garamond"/>
                <a:cs typeface="Times New Roman"/>
              </a:rPr>
              <a:t>.</a:t>
            </a:r>
            <a:endParaRPr lang="en-US" sz="2200" dirty="0">
              <a:latin typeface="Garamond"/>
              <a:cs typeface="Times New Roman"/>
            </a:endParaRPr>
          </a:p>
          <a:p>
            <a:pPr marL="241300" indent="-229235">
              <a:lnSpc>
                <a:spcPts val="2245"/>
              </a:lnSpc>
              <a:spcBef>
                <a:spcPts val="2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55" dirty="0" err="1">
                <a:latin typeface="Garamond"/>
                <a:cs typeface="Times New Roman"/>
              </a:rPr>
              <a:t>Markmiðið</a:t>
            </a:r>
            <a:r>
              <a:rPr sz="2200" spc="-55" dirty="0">
                <a:latin typeface="Garamond"/>
                <a:cs typeface="Times New Roman"/>
              </a:rPr>
              <a:t> </a:t>
            </a:r>
            <a:r>
              <a:rPr sz="2200" spc="-35" dirty="0">
                <a:latin typeface="Garamond"/>
                <a:cs typeface="Times New Roman"/>
              </a:rPr>
              <a:t>er </a:t>
            </a:r>
            <a:r>
              <a:rPr sz="2200" spc="-25" dirty="0" err="1">
                <a:latin typeface="Garamond"/>
                <a:cs typeface="Times New Roman"/>
              </a:rPr>
              <a:t>að</a:t>
            </a:r>
            <a:r>
              <a:rPr sz="2200" spc="-25" dirty="0">
                <a:latin typeface="Garamond"/>
                <a:cs typeface="Times New Roman"/>
              </a:rPr>
              <a:t> </a:t>
            </a:r>
            <a:r>
              <a:rPr sz="2200" spc="-70" dirty="0" err="1">
                <a:latin typeface="Garamond"/>
                <a:cs typeface="Times New Roman"/>
              </a:rPr>
              <a:t>veita</a:t>
            </a:r>
            <a:r>
              <a:rPr sz="2200" spc="-70" dirty="0">
                <a:latin typeface="Garamond"/>
                <a:cs typeface="Times New Roman"/>
              </a:rPr>
              <a:t> </a:t>
            </a:r>
            <a:r>
              <a:rPr sz="2200" spc="-35" dirty="0" err="1">
                <a:latin typeface="Garamond"/>
                <a:cs typeface="Times New Roman"/>
              </a:rPr>
              <a:t>stuðning</a:t>
            </a:r>
            <a:r>
              <a:rPr sz="2200" spc="-35" dirty="0">
                <a:latin typeface="Garamond"/>
                <a:cs typeface="Times New Roman"/>
              </a:rPr>
              <a:t>, </a:t>
            </a:r>
            <a:r>
              <a:rPr sz="2200" spc="-45" dirty="0" err="1">
                <a:latin typeface="Garamond"/>
                <a:cs typeface="Times New Roman"/>
              </a:rPr>
              <a:t>ráðgjöf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55" dirty="0">
                <a:latin typeface="Garamond"/>
                <a:cs typeface="Times New Roman"/>
              </a:rPr>
              <a:t>og </a:t>
            </a:r>
            <a:r>
              <a:rPr sz="2200" spc="-55" dirty="0" err="1">
                <a:latin typeface="Garamond"/>
                <a:cs typeface="Times New Roman"/>
              </a:rPr>
              <a:t>fræðslu</a:t>
            </a:r>
            <a:r>
              <a:rPr sz="2200" spc="-55" dirty="0">
                <a:latin typeface="Garamond"/>
                <a:cs typeface="Times New Roman"/>
              </a:rPr>
              <a:t> </a:t>
            </a:r>
            <a:r>
              <a:rPr sz="2200" spc="-25" dirty="0">
                <a:latin typeface="Garamond"/>
                <a:cs typeface="Times New Roman"/>
              </a:rPr>
              <a:t>um</a:t>
            </a:r>
            <a:r>
              <a:rPr sz="2200" spc="360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eðli</a:t>
            </a:r>
            <a:endParaRPr sz="2200" dirty="0">
              <a:latin typeface="Garamond"/>
              <a:cs typeface="Times New Roman"/>
            </a:endParaRPr>
          </a:p>
          <a:p>
            <a:pPr marL="241300">
              <a:lnSpc>
                <a:spcPts val="2245"/>
              </a:lnSpc>
            </a:pPr>
            <a:r>
              <a:rPr sz="2200" spc="-50" dirty="0">
                <a:latin typeface="Garamond"/>
                <a:cs typeface="Times New Roman"/>
              </a:rPr>
              <a:t>og </a:t>
            </a:r>
            <a:r>
              <a:rPr sz="2200" spc="-55" dirty="0" err="1">
                <a:latin typeface="Garamond"/>
                <a:cs typeface="Times New Roman"/>
              </a:rPr>
              <a:t>afleiðingar</a:t>
            </a:r>
            <a:r>
              <a:rPr sz="2200" spc="100" dirty="0">
                <a:latin typeface="Garamond"/>
                <a:cs typeface="Times New Roman"/>
              </a:rPr>
              <a:t> </a:t>
            </a:r>
            <a:r>
              <a:rPr sz="2200" spc="-55" dirty="0" err="1">
                <a:latin typeface="Garamond"/>
                <a:cs typeface="Times New Roman"/>
              </a:rPr>
              <a:t>ofbeldis</a:t>
            </a:r>
            <a:r>
              <a:rPr sz="2200" spc="-55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41300" marR="789305" indent="-229235">
              <a:lnSpc>
                <a:spcPct val="7000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65" dirty="0">
                <a:latin typeface="Garamond"/>
                <a:cs typeface="Times New Roman"/>
              </a:rPr>
              <a:t>Bjarkarhlíð </a:t>
            </a:r>
            <a:r>
              <a:rPr sz="2200" spc="-35" dirty="0" err="1">
                <a:latin typeface="Garamond"/>
                <a:cs typeface="Times New Roman"/>
              </a:rPr>
              <a:t>býður</a:t>
            </a:r>
            <a:r>
              <a:rPr sz="2200" spc="-35" dirty="0">
                <a:latin typeface="Garamond"/>
                <a:cs typeface="Times New Roman"/>
              </a:rPr>
              <a:t> </a:t>
            </a:r>
            <a:r>
              <a:rPr sz="2200" spc="5" dirty="0" err="1">
                <a:latin typeface="Garamond"/>
                <a:cs typeface="Times New Roman"/>
              </a:rPr>
              <a:t>upp</a:t>
            </a:r>
            <a:r>
              <a:rPr sz="2200" spc="5" dirty="0">
                <a:latin typeface="Garamond"/>
                <a:cs typeface="Times New Roman"/>
              </a:rPr>
              <a:t> </a:t>
            </a:r>
            <a:r>
              <a:rPr sz="2200" spc="-85" dirty="0">
                <a:latin typeface="Garamond"/>
                <a:cs typeface="Times New Roman"/>
              </a:rPr>
              <a:t>á </a:t>
            </a:r>
            <a:r>
              <a:rPr sz="2200" spc="-30" dirty="0" err="1">
                <a:latin typeface="Garamond"/>
                <a:cs typeface="Times New Roman"/>
              </a:rPr>
              <a:t>stuðning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55" dirty="0">
                <a:latin typeface="Garamond"/>
                <a:cs typeface="Times New Roman"/>
              </a:rPr>
              <a:t>og </a:t>
            </a:r>
            <a:r>
              <a:rPr sz="2200" spc="-55" dirty="0" err="1">
                <a:latin typeface="Garamond"/>
                <a:cs typeface="Times New Roman"/>
              </a:rPr>
              <a:t>upplýsingar</a:t>
            </a:r>
            <a:r>
              <a:rPr sz="2200" spc="-55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fyrir</a:t>
            </a:r>
            <a:r>
              <a:rPr lang="en-US" sz="2200" spc="-65" dirty="0">
                <a:latin typeface="Garamond"/>
                <a:cs typeface="Times New Roman"/>
              </a:rPr>
              <a:t> 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20" dirty="0" err="1">
                <a:latin typeface="Garamond"/>
                <a:cs typeface="Times New Roman"/>
              </a:rPr>
              <a:t>þolendur</a:t>
            </a:r>
            <a:r>
              <a:rPr sz="2200" spc="-20" dirty="0">
                <a:latin typeface="Garamond"/>
                <a:cs typeface="Times New Roman"/>
              </a:rPr>
              <a:t> </a:t>
            </a:r>
            <a:r>
              <a:rPr sz="2200" spc="-45" dirty="0" err="1">
                <a:latin typeface="Garamond"/>
                <a:cs typeface="Times New Roman"/>
              </a:rPr>
              <a:t>ofbeldis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60" dirty="0" err="1">
                <a:latin typeface="Garamond"/>
                <a:cs typeface="Times New Roman"/>
              </a:rPr>
              <a:t>af</a:t>
            </a:r>
            <a:r>
              <a:rPr sz="2200" spc="-60" dirty="0">
                <a:latin typeface="Garamond"/>
                <a:cs typeface="Times New Roman"/>
              </a:rPr>
              <a:t> </a:t>
            </a:r>
            <a:r>
              <a:rPr sz="2200" spc="-55" dirty="0" err="1">
                <a:latin typeface="Garamond"/>
                <a:cs typeface="Times New Roman"/>
              </a:rPr>
              <a:t>öllum</a:t>
            </a:r>
            <a:r>
              <a:rPr sz="2200" spc="-55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kynjum</a:t>
            </a:r>
            <a:r>
              <a:rPr sz="2200" spc="-65" dirty="0">
                <a:latin typeface="Garamond"/>
                <a:cs typeface="Times New Roman"/>
              </a:rPr>
              <a:t>, </a:t>
            </a:r>
            <a:r>
              <a:rPr sz="2200" spc="-75" dirty="0">
                <a:latin typeface="Garamond"/>
                <a:cs typeface="Times New Roman"/>
              </a:rPr>
              <a:t>18 </a:t>
            </a:r>
            <a:r>
              <a:rPr sz="2200" spc="-60" dirty="0" err="1">
                <a:latin typeface="Garamond"/>
                <a:cs typeface="Times New Roman"/>
              </a:rPr>
              <a:t>ára</a:t>
            </a:r>
            <a:r>
              <a:rPr sz="2200" spc="-60" dirty="0">
                <a:latin typeface="Garamond"/>
                <a:cs typeface="Times New Roman"/>
              </a:rPr>
              <a:t> </a:t>
            </a:r>
            <a:r>
              <a:rPr sz="2200" spc="-55" dirty="0">
                <a:latin typeface="Garamond"/>
                <a:cs typeface="Times New Roman"/>
              </a:rPr>
              <a:t>og</a:t>
            </a:r>
            <a:r>
              <a:rPr sz="2200" spc="290" dirty="0">
                <a:latin typeface="Garamond"/>
                <a:cs typeface="Times New Roman"/>
              </a:rPr>
              <a:t> </a:t>
            </a:r>
            <a:r>
              <a:rPr sz="2200" spc="-60" dirty="0" err="1">
                <a:latin typeface="Garamond"/>
                <a:cs typeface="Times New Roman"/>
              </a:rPr>
              <a:t>eldri</a:t>
            </a:r>
            <a:endParaRPr sz="22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70" dirty="0" err="1">
                <a:latin typeface="Garamond"/>
                <a:cs typeface="Times New Roman"/>
              </a:rPr>
              <a:t>Ókeypis</a:t>
            </a:r>
            <a:r>
              <a:rPr sz="2200" spc="-70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41300" marR="5080" indent="-229235">
              <a:lnSpc>
                <a:spcPct val="7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60" dirty="0" err="1">
                <a:latin typeface="Garamond"/>
                <a:cs typeface="Times New Roman"/>
              </a:rPr>
              <a:t>Fyrir</a:t>
            </a:r>
            <a:r>
              <a:rPr sz="2200" spc="-60" dirty="0">
                <a:latin typeface="Garamond"/>
                <a:cs typeface="Times New Roman"/>
              </a:rPr>
              <a:t> </a:t>
            </a:r>
            <a:r>
              <a:rPr sz="2200" spc="-60" dirty="0" err="1">
                <a:latin typeface="Garamond"/>
                <a:cs typeface="Times New Roman"/>
              </a:rPr>
              <a:t>einstaklinga</a:t>
            </a:r>
            <a:r>
              <a:rPr sz="2200" spc="-60" dirty="0">
                <a:latin typeface="Garamond"/>
                <a:cs typeface="Times New Roman"/>
              </a:rPr>
              <a:t> </a:t>
            </a:r>
            <a:r>
              <a:rPr sz="2200" spc="-45" dirty="0" err="1">
                <a:latin typeface="Garamond"/>
                <a:cs typeface="Times New Roman"/>
              </a:rPr>
              <a:t>sem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50" dirty="0" err="1">
                <a:latin typeface="Garamond"/>
                <a:cs typeface="Times New Roman"/>
              </a:rPr>
              <a:t>hafa</a:t>
            </a:r>
            <a:r>
              <a:rPr sz="2200" spc="-50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til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75" dirty="0" err="1">
                <a:latin typeface="Garamond"/>
                <a:cs typeface="Times New Roman"/>
              </a:rPr>
              <a:t>dæmis</a:t>
            </a:r>
            <a:r>
              <a:rPr sz="2200" spc="-75" dirty="0">
                <a:latin typeface="Garamond"/>
                <a:cs typeface="Times New Roman"/>
              </a:rPr>
              <a:t> </a:t>
            </a:r>
            <a:r>
              <a:rPr sz="2200" spc="-5" dirty="0" err="1">
                <a:latin typeface="Garamond"/>
                <a:cs typeface="Times New Roman"/>
              </a:rPr>
              <a:t>orðið</a:t>
            </a:r>
            <a:r>
              <a:rPr sz="2200" spc="-5" dirty="0">
                <a:latin typeface="Garamond"/>
                <a:cs typeface="Times New Roman"/>
              </a:rPr>
              <a:t> </a:t>
            </a:r>
            <a:r>
              <a:rPr sz="2200" spc="-70" dirty="0" err="1">
                <a:latin typeface="Garamond"/>
                <a:cs typeface="Times New Roman"/>
              </a:rPr>
              <a:t>fyrir</a:t>
            </a:r>
            <a:r>
              <a:rPr lang="en-US" sz="2200" spc="-70" dirty="0">
                <a:latin typeface="Garamond"/>
                <a:cs typeface="Times New Roman"/>
              </a:rPr>
              <a:t> </a:t>
            </a:r>
            <a:r>
              <a:rPr sz="2200" spc="-70" dirty="0">
                <a:latin typeface="Garamond"/>
                <a:cs typeface="Times New Roman"/>
              </a:rPr>
              <a:t> </a:t>
            </a:r>
            <a:r>
              <a:rPr sz="2200" spc="-60" dirty="0" err="1">
                <a:latin typeface="Garamond"/>
                <a:cs typeface="Times New Roman"/>
              </a:rPr>
              <a:t>heimilisofbeldi</a:t>
            </a:r>
            <a:r>
              <a:rPr sz="2200" spc="-60" dirty="0">
                <a:latin typeface="Garamond"/>
                <a:cs typeface="Times New Roman"/>
              </a:rPr>
              <a:t>, </a:t>
            </a:r>
            <a:r>
              <a:rPr sz="2200" spc="-50" dirty="0" err="1">
                <a:latin typeface="Garamond"/>
                <a:cs typeface="Times New Roman"/>
              </a:rPr>
              <a:t>kynferðisofbeldi</a:t>
            </a:r>
            <a:r>
              <a:rPr sz="2200" spc="-50" dirty="0">
                <a:latin typeface="Garamond"/>
                <a:cs typeface="Times New Roman"/>
              </a:rPr>
              <a:t>, </a:t>
            </a:r>
            <a:r>
              <a:rPr sz="2200" spc="-45" dirty="0" err="1">
                <a:latin typeface="Garamond"/>
                <a:cs typeface="Times New Roman"/>
              </a:rPr>
              <a:t>ofbeldi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gegn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10" dirty="0" err="1">
                <a:latin typeface="Garamond"/>
                <a:cs typeface="Times New Roman"/>
              </a:rPr>
              <a:t>öldruðum</a:t>
            </a:r>
            <a:r>
              <a:rPr sz="2200" spc="-10" dirty="0">
                <a:latin typeface="Garamond"/>
                <a:cs typeface="Times New Roman"/>
              </a:rPr>
              <a:t> </a:t>
            </a:r>
            <a:r>
              <a:rPr sz="2200" spc="-40" dirty="0" err="1">
                <a:latin typeface="Garamond"/>
                <a:cs typeface="Times New Roman"/>
              </a:rPr>
              <a:t>eða</a:t>
            </a:r>
            <a:r>
              <a:rPr lang="en-US" sz="2200" spc="-40" dirty="0">
                <a:latin typeface="Garamond"/>
                <a:cs typeface="Times New Roman"/>
              </a:rPr>
              <a:t> </a:t>
            </a:r>
            <a:r>
              <a:rPr sz="2200" spc="-40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mansali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50" dirty="0">
                <a:latin typeface="Garamond"/>
                <a:cs typeface="Times New Roman"/>
              </a:rPr>
              <a:t>- </a:t>
            </a:r>
            <a:r>
              <a:rPr sz="2200" spc="-70" dirty="0" err="1">
                <a:latin typeface="Garamond"/>
                <a:cs typeface="Times New Roman"/>
              </a:rPr>
              <a:t>alhliða</a:t>
            </a:r>
            <a:r>
              <a:rPr sz="2200" spc="-70" dirty="0">
                <a:latin typeface="Garamond"/>
                <a:cs typeface="Times New Roman"/>
              </a:rPr>
              <a:t> </a:t>
            </a:r>
            <a:r>
              <a:rPr sz="2200" spc="-30" dirty="0" err="1">
                <a:latin typeface="Garamond"/>
                <a:cs typeface="Times New Roman"/>
              </a:rPr>
              <a:t>þjónusta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45" dirty="0" err="1">
                <a:latin typeface="Garamond"/>
                <a:cs typeface="Times New Roman"/>
              </a:rPr>
              <a:t>sem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40" dirty="0" err="1">
                <a:latin typeface="Garamond"/>
                <a:cs typeface="Times New Roman"/>
              </a:rPr>
              <a:t>miðar</a:t>
            </a:r>
            <a:r>
              <a:rPr sz="2200" spc="-40" dirty="0">
                <a:latin typeface="Garamond"/>
                <a:cs typeface="Times New Roman"/>
              </a:rPr>
              <a:t> </a:t>
            </a:r>
            <a:r>
              <a:rPr sz="2200" spc="-25" dirty="0" err="1">
                <a:latin typeface="Garamond"/>
                <a:cs typeface="Times New Roman"/>
              </a:rPr>
              <a:t>að</a:t>
            </a:r>
            <a:r>
              <a:rPr sz="2200" spc="-25" dirty="0">
                <a:latin typeface="Garamond"/>
                <a:cs typeface="Times New Roman"/>
              </a:rPr>
              <a:t> </a:t>
            </a:r>
            <a:r>
              <a:rPr sz="2200" spc="-10" dirty="0" err="1">
                <a:latin typeface="Garamond"/>
                <a:cs typeface="Times New Roman"/>
              </a:rPr>
              <a:t>þörfum</a:t>
            </a:r>
            <a:r>
              <a:rPr sz="2200" spc="455" dirty="0">
                <a:latin typeface="Garamond"/>
                <a:cs typeface="Times New Roman"/>
              </a:rPr>
              <a:t> </a:t>
            </a:r>
            <a:r>
              <a:rPr sz="2200" spc="-40" dirty="0" err="1">
                <a:latin typeface="Garamond"/>
                <a:cs typeface="Times New Roman"/>
              </a:rPr>
              <a:t>þeirra</a:t>
            </a:r>
            <a:r>
              <a:rPr sz="2200" spc="-40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70" dirty="0" err="1">
                <a:latin typeface="Garamond"/>
                <a:cs typeface="Times New Roman"/>
              </a:rPr>
              <a:t>Samræmd</a:t>
            </a:r>
            <a:r>
              <a:rPr sz="2200" spc="-70" dirty="0">
                <a:latin typeface="Garamond"/>
                <a:cs typeface="Times New Roman"/>
              </a:rPr>
              <a:t> </a:t>
            </a:r>
            <a:r>
              <a:rPr sz="2200" spc="-30" dirty="0" err="1">
                <a:latin typeface="Garamond"/>
                <a:cs typeface="Times New Roman"/>
              </a:rPr>
              <a:t>þjónusta</a:t>
            </a:r>
            <a:r>
              <a:rPr sz="2200" spc="-30" dirty="0">
                <a:latin typeface="Garamond"/>
                <a:cs typeface="Times New Roman"/>
              </a:rPr>
              <a:t> </a:t>
            </a:r>
            <a:r>
              <a:rPr sz="2200" spc="-55" dirty="0">
                <a:latin typeface="Garamond"/>
                <a:cs typeface="Times New Roman"/>
              </a:rPr>
              <a:t>og </a:t>
            </a:r>
            <a:r>
              <a:rPr sz="2200" spc="-90" dirty="0" err="1">
                <a:latin typeface="Garamond"/>
                <a:cs typeface="Times New Roman"/>
              </a:rPr>
              <a:t>fagleg</a:t>
            </a:r>
            <a:r>
              <a:rPr sz="2200" spc="-90" dirty="0">
                <a:latin typeface="Garamond"/>
                <a:cs typeface="Times New Roman"/>
              </a:rPr>
              <a:t> </a:t>
            </a:r>
            <a:r>
              <a:rPr sz="2200" spc="-45" dirty="0" err="1">
                <a:latin typeface="Garamond"/>
                <a:cs typeface="Times New Roman"/>
              </a:rPr>
              <a:t>ráðgjöf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55" dirty="0">
                <a:latin typeface="Garamond"/>
                <a:cs typeface="Times New Roman"/>
              </a:rPr>
              <a:t>og</a:t>
            </a:r>
            <a:r>
              <a:rPr sz="2200" spc="185" dirty="0">
                <a:latin typeface="Garamond"/>
                <a:cs typeface="Times New Roman"/>
              </a:rPr>
              <a:t> </a:t>
            </a:r>
            <a:r>
              <a:rPr sz="2200" spc="-55" dirty="0" err="1">
                <a:latin typeface="Garamond"/>
                <a:cs typeface="Times New Roman"/>
              </a:rPr>
              <a:t>ráðgjöf</a:t>
            </a:r>
            <a:r>
              <a:rPr sz="2200" spc="-55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45" dirty="0" err="1">
                <a:latin typeface="Garamond"/>
                <a:cs typeface="Times New Roman"/>
              </a:rPr>
              <a:t>Einstaklingsviðtöl</a:t>
            </a:r>
            <a:r>
              <a:rPr sz="2200" spc="-45" dirty="0">
                <a:latin typeface="Garamond"/>
                <a:cs typeface="Times New Roman"/>
              </a:rPr>
              <a:t> </a:t>
            </a:r>
            <a:r>
              <a:rPr sz="2200" spc="-65" dirty="0" err="1">
                <a:latin typeface="Garamond"/>
                <a:cs typeface="Times New Roman"/>
              </a:rPr>
              <a:t>fyrir</a:t>
            </a:r>
            <a:r>
              <a:rPr sz="2200" spc="-65" dirty="0">
                <a:latin typeface="Garamond"/>
                <a:cs typeface="Times New Roman"/>
              </a:rPr>
              <a:t> </a:t>
            </a:r>
            <a:r>
              <a:rPr sz="2200" spc="-20" dirty="0" err="1">
                <a:latin typeface="Garamond"/>
                <a:cs typeface="Times New Roman"/>
              </a:rPr>
              <a:t>þolendur</a:t>
            </a:r>
            <a:r>
              <a:rPr sz="2200" spc="175" dirty="0">
                <a:latin typeface="Garamond"/>
                <a:cs typeface="Times New Roman"/>
              </a:rPr>
              <a:t> </a:t>
            </a:r>
            <a:r>
              <a:rPr sz="2200" spc="-55" dirty="0" err="1">
                <a:latin typeface="Garamond"/>
                <a:cs typeface="Times New Roman"/>
              </a:rPr>
              <a:t>ofbeldis</a:t>
            </a:r>
            <a:r>
              <a:rPr sz="2200" spc="-55" dirty="0">
                <a:latin typeface="Garamond"/>
                <a:cs typeface="Times New Roman"/>
              </a:rPr>
              <a:t>.</a:t>
            </a:r>
            <a:endParaRPr sz="2200" dirty="0">
              <a:latin typeface="Garamond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939" y="4514727"/>
            <a:ext cx="6529705" cy="1113155"/>
          </a:xfrm>
          <a:prstGeom prst="rect">
            <a:avLst/>
          </a:prstGeom>
        </p:spPr>
        <p:txBody>
          <a:bodyPr vert="horz" wrap="square" lIns="0" tIns="40640" rIns="0" bIns="0" rtlCol="0" anchor="t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35" err="1">
                <a:latin typeface="Garamond"/>
                <a:cs typeface="Times New Roman"/>
              </a:rPr>
              <a:t>Stuðningshópar</a:t>
            </a:r>
            <a:endParaRPr lang="en-US" sz="2200" err="1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55" err="1">
                <a:latin typeface="Garamond"/>
                <a:cs typeface="Times New Roman"/>
              </a:rPr>
              <a:t>Lögfræðiráðgjöf</a:t>
            </a:r>
            <a:r>
              <a:rPr sz="2200" spc="-55">
                <a:latin typeface="Garamond"/>
                <a:cs typeface="Times New Roman"/>
              </a:rPr>
              <a:t>.</a:t>
            </a:r>
            <a:endParaRPr sz="220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60" err="1">
                <a:latin typeface="Garamond"/>
                <a:cs typeface="Times New Roman"/>
              </a:rPr>
              <a:t>Lögreglan</a:t>
            </a:r>
            <a:r>
              <a:rPr sz="2200" spc="-60">
                <a:latin typeface="Garamond"/>
                <a:cs typeface="Times New Roman"/>
              </a:rPr>
              <a:t> </a:t>
            </a:r>
            <a:r>
              <a:rPr sz="2200" spc="-65" err="1">
                <a:latin typeface="Garamond"/>
                <a:cs typeface="Times New Roman"/>
              </a:rPr>
              <a:t>veitir</a:t>
            </a:r>
            <a:r>
              <a:rPr sz="2200" spc="-65">
                <a:latin typeface="Garamond"/>
                <a:cs typeface="Times New Roman"/>
              </a:rPr>
              <a:t> </a:t>
            </a:r>
            <a:r>
              <a:rPr sz="2200" spc="-55" err="1">
                <a:latin typeface="Garamond"/>
                <a:cs typeface="Times New Roman"/>
              </a:rPr>
              <a:t>upplýsingar</a:t>
            </a:r>
            <a:r>
              <a:rPr sz="2200" spc="-55">
                <a:latin typeface="Garamond"/>
                <a:cs typeface="Times New Roman"/>
              </a:rPr>
              <a:t> </a:t>
            </a:r>
            <a:r>
              <a:rPr sz="2200" spc="-25">
                <a:latin typeface="Garamond"/>
                <a:cs typeface="Times New Roman"/>
              </a:rPr>
              <a:t>um </a:t>
            </a:r>
            <a:r>
              <a:rPr sz="2200" spc="-35" err="1">
                <a:latin typeface="Garamond"/>
                <a:cs typeface="Times New Roman"/>
              </a:rPr>
              <a:t>réttarkerfið</a:t>
            </a:r>
            <a:r>
              <a:rPr sz="2200" spc="-35">
                <a:latin typeface="Garamond"/>
                <a:cs typeface="Times New Roman"/>
              </a:rPr>
              <a:t> </a:t>
            </a:r>
            <a:r>
              <a:rPr sz="2200" spc="-55" err="1">
                <a:latin typeface="Garamond"/>
                <a:cs typeface="Times New Roman"/>
              </a:rPr>
              <a:t>og</a:t>
            </a:r>
            <a:r>
              <a:rPr sz="2200" spc="400">
                <a:latin typeface="Garamond"/>
                <a:cs typeface="Times New Roman"/>
              </a:rPr>
              <a:t> </a:t>
            </a:r>
            <a:r>
              <a:rPr sz="2200" spc="-65" err="1">
                <a:latin typeface="Garamond"/>
                <a:cs typeface="Times New Roman"/>
              </a:rPr>
              <a:t>ákæruferli</a:t>
            </a:r>
            <a:r>
              <a:rPr sz="2200" spc="-65">
                <a:latin typeface="Garamond"/>
                <a:cs typeface="Times New Roman"/>
              </a:rPr>
              <a:t>.</a:t>
            </a:r>
            <a:endParaRPr sz="2200">
              <a:latin typeface="Garamond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939" y="5601136"/>
            <a:ext cx="6790055" cy="985519"/>
          </a:xfrm>
          <a:prstGeom prst="rect">
            <a:avLst/>
          </a:prstGeom>
        </p:spPr>
        <p:txBody>
          <a:bodyPr vert="horz" wrap="square" lIns="0" tIns="40005" rIns="0" bIns="0" rtlCol="0" anchor="t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241300" algn="l"/>
                <a:tab pos="241935" algn="l"/>
                <a:tab pos="1187450" algn="l"/>
              </a:tabLst>
            </a:pPr>
            <a:r>
              <a:rPr sz="2200" spc="-10" err="1">
                <a:latin typeface="Garamond"/>
                <a:cs typeface="Times New Roman"/>
              </a:rPr>
              <a:t>Aðstoð</a:t>
            </a:r>
            <a:r>
              <a:rPr sz="2200" spc="-10">
                <a:latin typeface="Garamond"/>
                <a:cs typeface="Times New Roman"/>
              </a:rPr>
              <a:t>	</a:t>
            </a:r>
            <a:r>
              <a:rPr sz="2200" spc="-40" err="1">
                <a:latin typeface="Garamond"/>
                <a:cs typeface="Times New Roman"/>
              </a:rPr>
              <a:t>frá</a:t>
            </a:r>
            <a:r>
              <a:rPr sz="2200" spc="-40">
                <a:latin typeface="Garamond"/>
                <a:cs typeface="Times New Roman"/>
              </a:rPr>
              <a:t> </a:t>
            </a:r>
            <a:r>
              <a:rPr sz="2200" spc="-65" err="1">
                <a:latin typeface="Garamond"/>
                <a:cs typeface="Times New Roman"/>
              </a:rPr>
              <a:t>lögreglu</a:t>
            </a:r>
            <a:r>
              <a:rPr sz="2200" spc="-65">
                <a:latin typeface="Garamond"/>
                <a:cs typeface="Times New Roman"/>
              </a:rPr>
              <a:t> </a:t>
            </a:r>
            <a:r>
              <a:rPr sz="2200" spc="-45" err="1">
                <a:latin typeface="Garamond"/>
                <a:cs typeface="Times New Roman"/>
              </a:rPr>
              <a:t>við</a:t>
            </a:r>
            <a:r>
              <a:rPr sz="2200" spc="-45">
                <a:latin typeface="Garamond"/>
                <a:cs typeface="Times New Roman"/>
              </a:rPr>
              <a:t> </a:t>
            </a:r>
            <a:r>
              <a:rPr sz="2200" spc="-25" err="1">
                <a:latin typeface="Garamond"/>
                <a:cs typeface="Times New Roman"/>
              </a:rPr>
              <a:t>að</a:t>
            </a:r>
            <a:r>
              <a:rPr sz="2200" spc="-25">
                <a:latin typeface="Garamond"/>
                <a:cs typeface="Times New Roman"/>
              </a:rPr>
              <a:t> </a:t>
            </a:r>
            <a:r>
              <a:rPr sz="2200" spc="-65" err="1">
                <a:latin typeface="Garamond"/>
                <a:cs typeface="Times New Roman"/>
              </a:rPr>
              <a:t>tryggja</a:t>
            </a:r>
            <a:r>
              <a:rPr sz="2200" spc="-65">
                <a:latin typeface="Garamond"/>
                <a:cs typeface="Times New Roman"/>
              </a:rPr>
              <a:t> </a:t>
            </a:r>
            <a:r>
              <a:rPr sz="2200" spc="-65" err="1">
                <a:latin typeface="Garamond"/>
                <a:cs typeface="Times New Roman"/>
              </a:rPr>
              <a:t>öryggi</a:t>
            </a:r>
            <a:r>
              <a:rPr sz="2200" spc="-65">
                <a:latin typeface="Garamond"/>
                <a:cs typeface="Times New Roman"/>
              </a:rPr>
              <a:t> </a:t>
            </a:r>
            <a:r>
              <a:rPr sz="2200" spc="-65" err="1">
                <a:latin typeface="Garamond"/>
                <a:cs typeface="Times New Roman"/>
              </a:rPr>
              <a:t>fyrir</a:t>
            </a:r>
            <a:r>
              <a:rPr sz="2200" spc="415">
                <a:latin typeface="Garamond"/>
                <a:cs typeface="Times New Roman"/>
              </a:rPr>
              <a:t> </a:t>
            </a:r>
            <a:r>
              <a:rPr sz="2200" spc="-35" err="1">
                <a:latin typeface="Garamond"/>
                <a:cs typeface="Times New Roman"/>
              </a:rPr>
              <a:t>þjónustuþega</a:t>
            </a:r>
            <a:endParaRPr lang="en-US" sz="2200" err="1">
              <a:latin typeface="Garamond"/>
              <a:cs typeface="Times New Roman"/>
            </a:endParaRPr>
          </a:p>
          <a:p>
            <a:pPr marL="241300" indent="-229235">
              <a:lnSpc>
                <a:spcPts val="2245"/>
              </a:lnSpc>
              <a:spcBef>
                <a:spcPts val="21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60" err="1">
                <a:latin typeface="Garamond"/>
                <a:cs typeface="Times New Roman"/>
              </a:rPr>
              <a:t>Bjarkarhlíð</a:t>
            </a:r>
            <a:r>
              <a:rPr sz="2200" spc="-60">
                <a:latin typeface="Garamond"/>
                <a:cs typeface="Times New Roman"/>
              </a:rPr>
              <a:t> </a:t>
            </a:r>
            <a:r>
              <a:rPr sz="2200" spc="-35" err="1">
                <a:latin typeface="Garamond"/>
                <a:cs typeface="Times New Roman"/>
              </a:rPr>
              <a:t>býður</a:t>
            </a:r>
            <a:r>
              <a:rPr sz="2200" spc="-35">
                <a:latin typeface="Garamond"/>
                <a:cs typeface="Times New Roman"/>
              </a:rPr>
              <a:t> </a:t>
            </a:r>
            <a:r>
              <a:rPr sz="2200" spc="5" err="1">
                <a:latin typeface="Garamond"/>
                <a:cs typeface="Times New Roman"/>
              </a:rPr>
              <a:t>upp</a:t>
            </a:r>
            <a:r>
              <a:rPr sz="2200" spc="5">
                <a:latin typeface="Garamond"/>
                <a:cs typeface="Times New Roman"/>
              </a:rPr>
              <a:t> </a:t>
            </a:r>
            <a:r>
              <a:rPr sz="2200" spc="-85">
                <a:latin typeface="Garamond"/>
                <a:cs typeface="Times New Roman"/>
              </a:rPr>
              <a:t>á </a:t>
            </a:r>
            <a:r>
              <a:rPr sz="2200" spc="-60" err="1">
                <a:latin typeface="Garamond"/>
                <a:cs typeface="Times New Roman"/>
              </a:rPr>
              <a:t>fyrirlestra</a:t>
            </a:r>
            <a:r>
              <a:rPr sz="2200" spc="-60">
                <a:latin typeface="Garamond"/>
                <a:cs typeface="Times New Roman"/>
              </a:rPr>
              <a:t> </a:t>
            </a:r>
            <a:r>
              <a:rPr sz="2200" spc="-50" err="1">
                <a:latin typeface="Garamond"/>
                <a:cs typeface="Times New Roman"/>
              </a:rPr>
              <a:t>og</a:t>
            </a:r>
            <a:r>
              <a:rPr sz="2200" spc="-50">
                <a:latin typeface="Garamond"/>
                <a:cs typeface="Times New Roman"/>
              </a:rPr>
              <a:t> </a:t>
            </a:r>
            <a:r>
              <a:rPr sz="2200" spc="-50" err="1">
                <a:latin typeface="Garamond"/>
                <a:cs typeface="Times New Roman"/>
              </a:rPr>
              <a:t>námskeið</a:t>
            </a:r>
            <a:r>
              <a:rPr sz="2200" spc="400">
                <a:latin typeface="Garamond"/>
                <a:cs typeface="Times New Roman"/>
              </a:rPr>
              <a:t> </a:t>
            </a:r>
            <a:r>
              <a:rPr sz="2200" spc="-20">
                <a:latin typeface="Garamond"/>
                <a:cs typeface="Times New Roman"/>
              </a:rPr>
              <a:t>um</a:t>
            </a:r>
            <a:endParaRPr sz="2200">
              <a:latin typeface="Garamond"/>
              <a:cs typeface="Times New Roman"/>
            </a:endParaRPr>
          </a:p>
          <a:p>
            <a:pPr marL="241300">
              <a:lnSpc>
                <a:spcPts val="2245"/>
              </a:lnSpc>
            </a:pPr>
            <a:r>
              <a:rPr sz="2200" spc="-45" err="1">
                <a:latin typeface="Garamond"/>
                <a:cs typeface="Times New Roman"/>
              </a:rPr>
              <a:t>mismunandi</a:t>
            </a:r>
            <a:r>
              <a:rPr sz="2200" spc="-45">
                <a:latin typeface="Garamond"/>
                <a:cs typeface="Times New Roman"/>
              </a:rPr>
              <a:t> </a:t>
            </a:r>
            <a:r>
              <a:rPr sz="2200" spc="-40" err="1">
                <a:latin typeface="Garamond"/>
                <a:cs typeface="Times New Roman"/>
              </a:rPr>
              <a:t>birtingarmyndir</a:t>
            </a:r>
            <a:r>
              <a:rPr sz="2200" spc="105">
                <a:latin typeface="Garamond"/>
                <a:cs typeface="Times New Roman"/>
              </a:rPr>
              <a:t> </a:t>
            </a:r>
            <a:r>
              <a:rPr sz="2200" spc="-55" err="1">
                <a:latin typeface="Garamond"/>
                <a:cs typeface="Times New Roman"/>
              </a:rPr>
              <a:t>ofbeldis</a:t>
            </a:r>
            <a:r>
              <a:rPr sz="2200" spc="-55">
                <a:latin typeface="Garamond"/>
                <a:cs typeface="Times New Roman"/>
              </a:rPr>
              <a:t>.</a:t>
            </a:r>
            <a:endParaRPr sz="2200">
              <a:latin typeface="Garamond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18119" y="0"/>
            <a:ext cx="4373880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6492" y="222504"/>
            <a:ext cx="612648" cy="711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23974" y="367741"/>
            <a:ext cx="10686595" cy="633507"/>
          </a:xfrm>
          <a:prstGeom prst="rect">
            <a:avLst/>
          </a:prstGeom>
        </p:spPr>
        <p:txBody>
          <a:bodyPr vert="horz" wrap="square" lIns="0" tIns="81280" rIns="0" bIns="0" rtlCol="0" anchor="t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3600" spc="-80" dirty="0" err="1">
                <a:latin typeface="Garamond"/>
                <a:cs typeface="Times New Roman"/>
              </a:rPr>
              <a:t>Árið</a:t>
            </a:r>
            <a:r>
              <a:rPr sz="3600" spc="-80" dirty="0">
                <a:latin typeface="Garamond"/>
                <a:cs typeface="Times New Roman"/>
              </a:rPr>
              <a:t> </a:t>
            </a:r>
            <a:r>
              <a:rPr sz="3600" spc="-130" dirty="0">
                <a:latin typeface="Garamond"/>
                <a:cs typeface="Times New Roman"/>
              </a:rPr>
              <a:t>202</a:t>
            </a:r>
            <a:r>
              <a:rPr lang="en-GB" sz="3600" spc="-130" dirty="0">
                <a:latin typeface="Garamond"/>
                <a:cs typeface="Times New Roman"/>
              </a:rPr>
              <a:t>2 </a:t>
            </a:r>
            <a:r>
              <a:rPr lang="en-GB" sz="3600" spc="-130" dirty="0" err="1">
                <a:latin typeface="Garamond"/>
                <a:cs typeface="Times New Roman"/>
              </a:rPr>
              <a:t>sóttu</a:t>
            </a:r>
            <a:r>
              <a:rPr sz="3600" spc="-130" dirty="0">
                <a:latin typeface="Garamond"/>
                <a:cs typeface="Times New Roman"/>
              </a:rPr>
              <a:t> 978 </a:t>
            </a:r>
            <a:r>
              <a:rPr sz="3600" spc="-145" dirty="0" err="1">
                <a:latin typeface="Garamond"/>
                <a:cs typeface="Times New Roman"/>
              </a:rPr>
              <a:t>nýjir</a:t>
            </a:r>
            <a:r>
              <a:rPr sz="3600" spc="-145" dirty="0">
                <a:latin typeface="Garamond"/>
                <a:cs typeface="Times New Roman"/>
              </a:rPr>
              <a:t> </a:t>
            </a:r>
            <a:r>
              <a:rPr sz="3600" spc="-100" dirty="0" err="1">
                <a:latin typeface="Garamond"/>
                <a:cs typeface="Times New Roman"/>
              </a:rPr>
              <a:t>einstaklingar</a:t>
            </a:r>
            <a:r>
              <a:rPr sz="3600" spc="-100" dirty="0">
                <a:latin typeface="Garamond"/>
                <a:cs typeface="Times New Roman"/>
              </a:rPr>
              <a:t> </a:t>
            </a:r>
            <a:r>
              <a:rPr sz="3600" spc="-40" dirty="0" err="1">
                <a:latin typeface="Garamond"/>
                <a:cs typeface="Times New Roman"/>
              </a:rPr>
              <a:t>þjónustu</a:t>
            </a:r>
            <a:r>
              <a:rPr sz="3600" spc="-40" dirty="0">
                <a:latin typeface="Garamond"/>
                <a:cs typeface="Times New Roman"/>
              </a:rPr>
              <a:t> </a:t>
            </a:r>
            <a:r>
              <a:rPr sz="3600" spc="-200" dirty="0">
                <a:latin typeface="Garamond"/>
                <a:cs typeface="Times New Roman"/>
              </a:rPr>
              <a:t>í</a:t>
            </a:r>
            <a:r>
              <a:rPr lang="en-US" sz="3600" spc="-200" dirty="0">
                <a:latin typeface="Garamond"/>
                <a:cs typeface="Times New Roman"/>
              </a:rPr>
              <a:t> </a:t>
            </a:r>
            <a:r>
              <a:rPr sz="3600" spc="-200" dirty="0">
                <a:latin typeface="Garamond"/>
                <a:cs typeface="Times New Roman"/>
              </a:rPr>
              <a:t> </a:t>
            </a:r>
            <a:r>
              <a:rPr sz="3600" spc="-100" dirty="0">
                <a:latin typeface="Garamond"/>
                <a:cs typeface="Times New Roman"/>
              </a:rPr>
              <a:t>Bjarkarhlíð</a:t>
            </a:r>
            <a:endParaRPr lang="en-US" sz="3600" spc="-100" dirty="0">
              <a:latin typeface="Garamond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1707159"/>
            <a:ext cx="1617980" cy="2610971"/>
          </a:xfrm>
          <a:prstGeom prst="rect">
            <a:avLst/>
          </a:prstGeom>
        </p:spPr>
        <p:txBody>
          <a:bodyPr vert="horz" wrap="square" lIns="0" tIns="96520" rIns="0" bIns="0" rtlCol="0" anchor="t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90" dirty="0">
                <a:latin typeface="Garamond"/>
                <a:cs typeface="Times New Roman"/>
              </a:rPr>
              <a:t>16-18</a:t>
            </a:r>
            <a:r>
              <a:rPr sz="2800" spc="-55" dirty="0">
                <a:latin typeface="Garamond"/>
                <a:cs typeface="Times New Roman"/>
              </a:rPr>
              <a:t> </a:t>
            </a:r>
            <a:r>
              <a:rPr sz="2800" spc="-75" dirty="0" err="1">
                <a:latin typeface="Garamond"/>
                <a:cs typeface="Times New Roman"/>
              </a:rPr>
              <a:t>ára</a:t>
            </a:r>
            <a:endParaRPr lang="en-US" sz="28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90" dirty="0">
                <a:latin typeface="Garamond"/>
                <a:cs typeface="Times New Roman"/>
              </a:rPr>
              <a:t>19-30</a:t>
            </a:r>
            <a:r>
              <a:rPr sz="2800" spc="-55" dirty="0">
                <a:latin typeface="Garamond"/>
                <a:cs typeface="Times New Roman"/>
              </a:rPr>
              <a:t> </a:t>
            </a:r>
            <a:r>
              <a:rPr sz="2800" spc="-75" dirty="0" err="1">
                <a:latin typeface="Garamond"/>
                <a:cs typeface="Times New Roman"/>
              </a:rPr>
              <a:t>ára</a:t>
            </a:r>
            <a:endParaRPr sz="28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90" dirty="0">
                <a:latin typeface="Garamond"/>
                <a:cs typeface="Times New Roman"/>
              </a:rPr>
              <a:t>31-40</a:t>
            </a:r>
            <a:r>
              <a:rPr sz="2800" spc="-55" dirty="0">
                <a:latin typeface="Garamond"/>
                <a:cs typeface="Times New Roman"/>
              </a:rPr>
              <a:t> </a:t>
            </a:r>
            <a:r>
              <a:rPr sz="2800" spc="-75" dirty="0" err="1">
                <a:latin typeface="Garamond"/>
                <a:cs typeface="Times New Roman"/>
              </a:rPr>
              <a:t>ára</a:t>
            </a:r>
            <a:endParaRPr sz="28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90" dirty="0">
                <a:latin typeface="Garamond"/>
                <a:cs typeface="Times New Roman"/>
              </a:rPr>
              <a:t>41-50</a:t>
            </a:r>
            <a:r>
              <a:rPr sz="2800" spc="-55" dirty="0">
                <a:latin typeface="Garamond"/>
                <a:cs typeface="Times New Roman"/>
              </a:rPr>
              <a:t> </a:t>
            </a:r>
            <a:r>
              <a:rPr sz="2800" spc="-75" dirty="0" err="1">
                <a:latin typeface="Garamond"/>
                <a:cs typeface="Times New Roman"/>
              </a:rPr>
              <a:t>ára</a:t>
            </a:r>
            <a:endParaRPr sz="28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85" dirty="0">
                <a:latin typeface="Garamond"/>
                <a:cs typeface="Times New Roman"/>
              </a:rPr>
              <a:t>51- </a:t>
            </a:r>
            <a:r>
              <a:rPr sz="2800" spc="-95" dirty="0">
                <a:latin typeface="Garamond"/>
                <a:cs typeface="Times New Roman"/>
              </a:rPr>
              <a:t>6</a:t>
            </a:r>
            <a:r>
              <a:rPr lang="en-GB" sz="2800" spc="-95" dirty="0">
                <a:latin typeface="Garamond"/>
                <a:cs typeface="Times New Roman"/>
              </a:rPr>
              <a:t>0</a:t>
            </a:r>
            <a:r>
              <a:rPr sz="2800" spc="20" dirty="0">
                <a:latin typeface="Garamond"/>
                <a:cs typeface="Times New Roman"/>
              </a:rPr>
              <a:t> </a:t>
            </a:r>
            <a:r>
              <a:rPr sz="2800" spc="-75" dirty="0" err="1">
                <a:latin typeface="Garamond"/>
                <a:cs typeface="Times New Roman"/>
              </a:rPr>
              <a:t>ár</a:t>
            </a:r>
            <a:r>
              <a:rPr lang="en-GB" sz="2800" spc="-75" dirty="0">
                <a:latin typeface="Garamond"/>
                <a:cs typeface="Times New Roman"/>
              </a:rPr>
              <a:t>a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939" y="4264300"/>
            <a:ext cx="2446655" cy="1569019"/>
          </a:xfrm>
          <a:prstGeom prst="rect">
            <a:avLst/>
          </a:prstGeom>
        </p:spPr>
        <p:txBody>
          <a:bodyPr vert="horz" wrap="square" lIns="0" tIns="95885" rIns="0" bIns="0" rtlCol="0" anchor="t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90" dirty="0">
                <a:latin typeface="Garamond"/>
                <a:cs typeface="Times New Roman"/>
              </a:rPr>
              <a:t>61-70</a:t>
            </a:r>
            <a:r>
              <a:rPr sz="2800" spc="5" dirty="0">
                <a:latin typeface="Garamond"/>
                <a:cs typeface="Times New Roman"/>
              </a:rPr>
              <a:t> </a:t>
            </a:r>
            <a:r>
              <a:rPr sz="2800" spc="-75" dirty="0" err="1">
                <a:latin typeface="Garamond"/>
                <a:cs typeface="Times New Roman"/>
              </a:rPr>
              <a:t>ára</a:t>
            </a:r>
            <a:endParaRPr lang="en-US" sz="28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30" dirty="0">
                <a:latin typeface="Garamond"/>
                <a:cs typeface="Times New Roman"/>
              </a:rPr>
              <a:t>71+</a:t>
            </a:r>
            <a:endParaRPr sz="2800" dirty="0">
              <a:latin typeface="Garamond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95" dirty="0" err="1">
                <a:latin typeface="Garamond"/>
                <a:cs typeface="Times New Roman"/>
              </a:rPr>
              <a:t>Vildu</a:t>
            </a:r>
            <a:r>
              <a:rPr sz="2800" spc="-95" dirty="0">
                <a:latin typeface="Garamond"/>
                <a:cs typeface="Times New Roman"/>
              </a:rPr>
              <a:t> </a:t>
            </a:r>
            <a:r>
              <a:rPr sz="2800" spc="-105" dirty="0">
                <a:latin typeface="Garamond"/>
                <a:cs typeface="Times New Roman"/>
              </a:rPr>
              <a:t>ekki</a:t>
            </a:r>
            <a:r>
              <a:rPr sz="2800" spc="55" dirty="0">
                <a:latin typeface="Garamond"/>
                <a:cs typeface="Times New Roman"/>
              </a:rPr>
              <a:t> </a:t>
            </a:r>
            <a:r>
              <a:rPr sz="2800" spc="-90" dirty="0" err="1">
                <a:latin typeface="Garamond"/>
                <a:cs typeface="Times New Roman"/>
              </a:rPr>
              <a:t>svara</a:t>
            </a:r>
            <a:endParaRPr sz="2800" dirty="0">
              <a:latin typeface="Garamond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13147" y="1690116"/>
            <a:ext cx="7275576" cy="4576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772" y="222504"/>
            <a:ext cx="656844" cy="763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1725" y="642061"/>
            <a:ext cx="7449820" cy="63500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0" dirty="0" err="1">
                <a:latin typeface="Garamond"/>
                <a:cs typeface="Times New Roman"/>
              </a:rPr>
              <a:t>Kynjaskipting</a:t>
            </a:r>
            <a:r>
              <a:rPr spc="-110" dirty="0">
                <a:latin typeface="Garamond"/>
                <a:cs typeface="Times New Roman"/>
              </a:rPr>
              <a:t> </a:t>
            </a:r>
            <a:r>
              <a:rPr spc="-55" dirty="0" err="1">
                <a:latin typeface="Garamond"/>
                <a:cs typeface="Times New Roman"/>
              </a:rPr>
              <a:t>þjónustuþega</a:t>
            </a:r>
            <a:r>
              <a:rPr spc="-55" dirty="0">
                <a:latin typeface="Garamond"/>
                <a:cs typeface="Times New Roman"/>
              </a:rPr>
              <a:t> </a:t>
            </a:r>
            <a:r>
              <a:rPr spc="-70" dirty="0" err="1">
                <a:latin typeface="Garamond"/>
                <a:cs typeface="Times New Roman"/>
              </a:rPr>
              <a:t>árið</a:t>
            </a:r>
            <a:r>
              <a:rPr spc="150" dirty="0">
                <a:latin typeface="Garamond"/>
                <a:cs typeface="Times New Roman"/>
              </a:rPr>
              <a:t> </a:t>
            </a:r>
            <a:r>
              <a:rPr lang="en-US" spc="-135" dirty="0">
                <a:latin typeface="Garamond"/>
                <a:cs typeface="Times New Roman"/>
              </a:rPr>
              <a:t>2022</a:t>
            </a:r>
            <a:endParaRPr spc="-135" dirty="0">
              <a:latin typeface="Garamond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7299" y="1791969"/>
            <a:ext cx="1697864" cy="1497205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254635" indent="-2292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55270" algn="l"/>
              </a:tabLst>
            </a:pPr>
            <a:r>
              <a:rPr sz="2800" spc="-45" dirty="0" err="1">
                <a:latin typeface="Garamond"/>
                <a:cs typeface="Times New Roman"/>
              </a:rPr>
              <a:t>Karlar</a:t>
            </a:r>
            <a:endParaRPr lang="en-US" sz="2800" dirty="0">
              <a:latin typeface="Garamond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05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 err="1">
                <a:latin typeface="Garamond"/>
                <a:cs typeface="Times New Roman"/>
              </a:rPr>
              <a:t>Konur</a:t>
            </a:r>
            <a:endParaRPr sz="2800" dirty="0">
              <a:latin typeface="Garamond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7298" y="3750335"/>
            <a:ext cx="2214627" cy="10147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44450" marR="5080" indent="-31750">
              <a:lnSpc>
                <a:spcPct val="12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10" dirty="0">
                <a:latin typeface="Garamond"/>
                <a:cs typeface="Times New Roman"/>
              </a:rPr>
              <a:t> </a:t>
            </a:r>
            <a:r>
              <a:rPr lang="en-GB" sz="2800" spc="-90" dirty="0">
                <a:latin typeface="Garamond"/>
                <a:cs typeface="Times New Roman"/>
              </a:rPr>
              <a:t>S</a:t>
            </a:r>
            <a:r>
              <a:rPr sz="2800" spc="-90" dirty="0" err="1">
                <a:latin typeface="Garamond"/>
                <a:cs typeface="Times New Roman"/>
              </a:rPr>
              <a:t>kilgreina</a:t>
            </a:r>
            <a:r>
              <a:rPr lang="en-US" sz="2800" spc="-90" dirty="0">
                <a:latin typeface="Garamond"/>
                <a:cs typeface="Times New Roman"/>
              </a:rPr>
              <a:t> </a:t>
            </a:r>
            <a:r>
              <a:rPr sz="2800" spc="-90" dirty="0">
                <a:latin typeface="Garamond"/>
                <a:cs typeface="Times New Roman"/>
              </a:rPr>
              <a:t> </a:t>
            </a:r>
            <a:r>
              <a:rPr sz="2800" spc="-120" dirty="0">
                <a:latin typeface="Garamond"/>
                <a:cs typeface="Times New Roman"/>
              </a:rPr>
              <a:t>sig </a:t>
            </a:r>
            <a:r>
              <a:rPr sz="2800" spc="-110" dirty="0">
                <a:latin typeface="Garamond"/>
                <a:cs typeface="Times New Roman"/>
              </a:rPr>
              <a:t>á </a:t>
            </a:r>
            <a:r>
              <a:rPr lang="en-GB" sz="2800" spc="-110" dirty="0">
                <a:latin typeface="Garamond"/>
                <a:cs typeface="Times New Roman"/>
              </a:rPr>
              <a:t>   </a:t>
            </a:r>
            <a:r>
              <a:rPr sz="2800" spc="-30" dirty="0" err="1">
                <a:latin typeface="Garamond"/>
                <a:cs typeface="Times New Roman"/>
              </a:rPr>
              <a:t>annan</a:t>
            </a:r>
            <a:r>
              <a:rPr sz="2800" spc="150" dirty="0">
                <a:latin typeface="Garamond"/>
                <a:cs typeface="Times New Roman"/>
              </a:rPr>
              <a:t> </a:t>
            </a:r>
            <a:r>
              <a:rPr sz="2800" spc="-10" dirty="0" err="1">
                <a:latin typeface="Garamond"/>
                <a:cs typeface="Times New Roman"/>
              </a:rPr>
              <a:t>há</a:t>
            </a:r>
            <a:r>
              <a:rPr lang="en-GB" sz="2800" spc="-10" dirty="0" err="1">
                <a:latin typeface="Garamond"/>
                <a:cs typeface="Times New Roman"/>
              </a:rPr>
              <a:t>tt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0328" y="1679448"/>
            <a:ext cx="6443472" cy="3691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29" y="2524961"/>
            <a:ext cx="177800" cy="1916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B J A R K A R H L Í</a:t>
            </a:r>
            <a:r>
              <a:rPr sz="1200" spc="229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>
                <a:solidFill>
                  <a:srgbClr val="FFFFFF"/>
                </a:solidFill>
                <a:latin typeface="Carlito"/>
                <a:cs typeface="Carlito"/>
              </a:rPr>
              <a:t>Ð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1833" y="4210939"/>
            <a:ext cx="55499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0</a:t>
            </a:r>
            <a:r>
              <a:rPr sz="3100" spc="200">
                <a:solidFill>
                  <a:srgbClr val="F5F5F5"/>
                </a:solidFill>
                <a:latin typeface="Carlito"/>
                <a:cs typeface="Carlito"/>
              </a:rPr>
              <a:t> </a:t>
            </a:r>
            <a:r>
              <a:rPr sz="3100" spc="15">
                <a:solidFill>
                  <a:srgbClr val="F5F5F5"/>
                </a:solidFill>
                <a:latin typeface="Carlito"/>
                <a:cs typeface="Carlito"/>
              </a:rPr>
              <a:t>8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772" y="263652"/>
            <a:ext cx="565404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9263" y="603580"/>
            <a:ext cx="9478010" cy="697230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65" dirty="0">
                <a:latin typeface="Garamond"/>
                <a:cs typeface="Times New Roman"/>
              </a:rPr>
              <a:t>“</a:t>
            </a:r>
            <a:r>
              <a:rPr sz="4400" spc="-65" dirty="0" err="1">
                <a:latin typeface="Garamond"/>
                <a:cs typeface="Times New Roman"/>
              </a:rPr>
              <a:t>Glímir</a:t>
            </a:r>
            <a:r>
              <a:rPr sz="4400" spc="-65" dirty="0">
                <a:latin typeface="Garamond"/>
                <a:cs typeface="Times New Roman"/>
              </a:rPr>
              <a:t> </a:t>
            </a:r>
            <a:r>
              <a:rPr sz="4400" dirty="0" err="1">
                <a:latin typeface="Garamond"/>
                <a:cs typeface="Times New Roman"/>
              </a:rPr>
              <a:t>þú</a:t>
            </a:r>
            <a:r>
              <a:rPr sz="4400" dirty="0">
                <a:latin typeface="Garamond"/>
                <a:cs typeface="Times New Roman"/>
              </a:rPr>
              <a:t> </a:t>
            </a:r>
            <a:r>
              <a:rPr sz="4400" spc="-85" dirty="0" err="1">
                <a:latin typeface="Garamond"/>
                <a:cs typeface="Times New Roman"/>
              </a:rPr>
              <a:t>við</a:t>
            </a:r>
            <a:r>
              <a:rPr sz="4400" spc="-85" dirty="0">
                <a:latin typeface="Garamond"/>
                <a:cs typeface="Times New Roman"/>
              </a:rPr>
              <a:t> </a:t>
            </a:r>
            <a:r>
              <a:rPr lang="en-US" sz="4400" spc="-114" dirty="0" err="1">
                <a:latin typeface="Garamond"/>
                <a:cs typeface="Times New Roman"/>
              </a:rPr>
              <a:t>afleiðingar</a:t>
            </a:r>
            <a:r>
              <a:rPr sz="4400" spc="-114" dirty="0">
                <a:latin typeface="Garamond"/>
                <a:cs typeface="Times New Roman"/>
              </a:rPr>
              <a:t> </a:t>
            </a:r>
            <a:r>
              <a:rPr lang="en-US" sz="4400" spc="-125" dirty="0" err="1">
                <a:latin typeface="Garamond"/>
                <a:cs typeface="Times New Roman"/>
              </a:rPr>
              <a:t>vegna</a:t>
            </a:r>
            <a:r>
              <a:rPr sz="4400" spc="295" dirty="0">
                <a:latin typeface="Garamond"/>
                <a:cs typeface="Times New Roman"/>
              </a:rPr>
              <a:t> </a:t>
            </a:r>
            <a:r>
              <a:rPr sz="4400" spc="-100" dirty="0" err="1">
                <a:latin typeface="Garamond"/>
                <a:cs typeface="Times New Roman"/>
              </a:rPr>
              <a:t>ofbeldis</a:t>
            </a:r>
            <a:r>
              <a:rPr sz="4400" spc="-100" dirty="0">
                <a:latin typeface="Garamond"/>
                <a:cs typeface="Times New Roman"/>
              </a:rPr>
              <a:t>”?</a:t>
            </a:r>
            <a:endParaRPr sz="4400" dirty="0">
              <a:latin typeface="Garamond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4317" y="1718548"/>
            <a:ext cx="3157855" cy="2366645"/>
          </a:xfrm>
          <a:prstGeom prst="rect">
            <a:avLst/>
          </a:prstGeom>
        </p:spPr>
        <p:txBody>
          <a:bodyPr vert="horz" wrap="square" lIns="0" tIns="53340" rIns="0" bIns="0" rtlCol="0" anchor="t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5" dirty="0" err="1">
                <a:latin typeface="Garamond"/>
                <a:cs typeface="Times New Roman"/>
              </a:rPr>
              <a:t>Kvíði</a:t>
            </a:r>
            <a:endParaRPr lang="en-US"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0" dirty="0" err="1">
                <a:latin typeface="Garamond"/>
                <a:cs typeface="Times New Roman"/>
              </a:rPr>
              <a:t>Þunglyndi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5" dirty="0" err="1">
                <a:latin typeface="Garamond"/>
                <a:cs typeface="Times New Roman"/>
              </a:rPr>
              <a:t>Erfiðleikar</a:t>
            </a:r>
            <a:r>
              <a:rPr sz="2800" spc="-55" dirty="0">
                <a:latin typeface="Garamond"/>
                <a:cs typeface="Times New Roman"/>
              </a:rPr>
              <a:t> </a:t>
            </a:r>
            <a:r>
              <a:rPr sz="2800" spc="-65" dirty="0" err="1">
                <a:latin typeface="Garamond"/>
                <a:cs typeface="Times New Roman"/>
              </a:rPr>
              <a:t>við</a:t>
            </a:r>
            <a:r>
              <a:rPr sz="2800" spc="55" dirty="0">
                <a:latin typeface="Garamond"/>
                <a:cs typeface="Times New Roman"/>
              </a:rPr>
              <a:t> </a:t>
            </a:r>
            <a:r>
              <a:rPr sz="2800" spc="-60" dirty="0" err="1">
                <a:latin typeface="Garamond"/>
                <a:cs typeface="Times New Roman"/>
              </a:rPr>
              <a:t>svefn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40" dirty="0" err="1">
                <a:latin typeface="Garamond"/>
                <a:cs typeface="Times New Roman"/>
              </a:rPr>
              <a:t>Einkenni</a:t>
            </a:r>
            <a:r>
              <a:rPr sz="2800" spc="-35" dirty="0">
                <a:latin typeface="Garamond"/>
                <a:cs typeface="Times New Roman"/>
              </a:rPr>
              <a:t> </a:t>
            </a:r>
            <a:r>
              <a:rPr sz="2800" spc="-75" dirty="0" err="1">
                <a:latin typeface="Garamond"/>
                <a:cs typeface="Times New Roman"/>
              </a:rPr>
              <a:t>áfallastreitu</a:t>
            </a:r>
            <a:endParaRPr sz="2800" dirty="0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90" dirty="0" err="1">
                <a:latin typeface="Garamond"/>
                <a:cs typeface="Times New Roman"/>
              </a:rPr>
              <a:t>Líkamlegur</a:t>
            </a:r>
            <a:r>
              <a:rPr sz="2800" spc="5" dirty="0">
                <a:latin typeface="Garamond"/>
                <a:cs typeface="Times New Roman"/>
              </a:rPr>
              <a:t> </a:t>
            </a:r>
            <a:r>
              <a:rPr sz="2800" spc="-60" dirty="0" err="1">
                <a:latin typeface="Garamond"/>
                <a:cs typeface="Times New Roman"/>
              </a:rPr>
              <a:t>verkur</a:t>
            </a:r>
            <a:endParaRPr sz="2800" dirty="0">
              <a:latin typeface="Garamond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4317" y="4061231"/>
            <a:ext cx="4149725" cy="1899285"/>
          </a:xfrm>
          <a:prstGeom prst="rect">
            <a:avLst/>
          </a:prstGeom>
        </p:spPr>
        <p:txBody>
          <a:bodyPr vert="horz" wrap="square" lIns="0" tIns="53975" rIns="0" bIns="0" rtlCol="0" anchor="t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0" err="1">
                <a:latin typeface="Garamond"/>
                <a:cs typeface="Times New Roman"/>
              </a:rPr>
              <a:t>Fíkn</a:t>
            </a:r>
            <a:endParaRPr lang="en-US" sz="2800" err="1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90" err="1">
                <a:latin typeface="Garamond"/>
                <a:cs typeface="Times New Roman"/>
              </a:rPr>
              <a:t>Sjálfsvígshugsanir</a:t>
            </a:r>
            <a:endParaRPr sz="2800" err="1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25" err="1">
                <a:latin typeface="Garamond"/>
                <a:cs typeface="Times New Roman"/>
              </a:rPr>
              <a:t>Önnur</a:t>
            </a:r>
            <a:r>
              <a:rPr sz="2800" spc="25">
                <a:latin typeface="Garamond"/>
                <a:cs typeface="Times New Roman"/>
              </a:rPr>
              <a:t> </a:t>
            </a:r>
            <a:r>
              <a:rPr sz="2800" spc="-75" err="1">
                <a:latin typeface="Garamond"/>
                <a:cs typeface="Times New Roman"/>
              </a:rPr>
              <a:t>sjálfskaðandi</a:t>
            </a:r>
            <a:r>
              <a:rPr sz="2800" spc="-40">
                <a:latin typeface="Garamond"/>
                <a:cs typeface="Times New Roman"/>
              </a:rPr>
              <a:t> </a:t>
            </a:r>
            <a:r>
              <a:rPr sz="2800" spc="-30" err="1">
                <a:latin typeface="Garamond"/>
                <a:cs typeface="Times New Roman"/>
              </a:rPr>
              <a:t>hegðun</a:t>
            </a:r>
            <a:endParaRPr sz="2800" err="1">
              <a:latin typeface="Garamond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90" err="1">
                <a:latin typeface="Garamond"/>
                <a:cs typeface="Times New Roman"/>
              </a:rPr>
              <a:t>Sjálfsvígstilraunir</a:t>
            </a:r>
            <a:endParaRPr sz="2800" err="1">
              <a:latin typeface="Garamond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31380" y="1548383"/>
            <a:ext cx="4162044" cy="4905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4F8D3177A46ACCB7910AF317C36" ma:contentTypeVersion="8" ma:contentTypeDescription="Create a new document." ma:contentTypeScope="" ma:versionID="4330ab48c7a81ad02ea8f93f20f1121b">
  <xsd:schema xmlns:xsd="http://www.w3.org/2001/XMLSchema" xmlns:xs="http://www.w3.org/2001/XMLSchema" xmlns:p="http://schemas.microsoft.com/office/2006/metadata/properties" xmlns:ns2="545ed344-f00f-4204-a865-503f5e7ddc84" xmlns:ns3="82a6ebbf-7d0f-4ee7-b1da-f6d9a43316c0" targetNamespace="http://schemas.microsoft.com/office/2006/metadata/properties" ma:root="true" ma:fieldsID="243460d32aa41c56dc715abae91468b7" ns2:_="" ns3:_="">
    <xsd:import namespace="545ed344-f00f-4204-a865-503f5e7ddc84"/>
    <xsd:import namespace="82a6ebbf-7d0f-4ee7-b1da-f6d9a43316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ed344-f00f-4204-a865-503f5e7ddc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a6ebbf-7d0f-4ee7-b1da-f6d9a43316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7DCC56-4D2A-4C96-9F75-C34866A0B8FF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545ed344-f00f-4204-a865-503f5e7ddc84"/>
    <ds:schemaRef ds:uri="http://schemas.microsoft.com/office/2006/documentManagement/types"/>
    <ds:schemaRef ds:uri="http://purl.org/dc/terms/"/>
    <ds:schemaRef ds:uri="http://purl.org/dc/dcmitype/"/>
    <ds:schemaRef ds:uri="82a6ebbf-7d0f-4ee7-b1da-f6d9a43316c0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6F564BC-221D-47B3-A0BC-75185FCCA128}">
  <ds:schemaRefs>
    <ds:schemaRef ds:uri="545ed344-f00f-4204-a865-503f5e7ddc84"/>
    <ds:schemaRef ds:uri="82a6ebbf-7d0f-4ee7-b1da-f6d9a43316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71D035-0B15-42C4-B03A-572E0B638E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1270</Words>
  <Application>Microsoft Office PowerPoint</Application>
  <PresentationFormat>Widescreen</PresentationFormat>
  <Paragraphs>231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Carlito</vt:lpstr>
      <vt:lpstr>Garamond</vt:lpstr>
      <vt:lpstr>Times New Roman</vt:lpstr>
      <vt:lpstr>Trebuchet MS</vt:lpstr>
      <vt:lpstr>Office Theme</vt:lpstr>
      <vt:lpstr>Bjarkarhlíð  Miðstöð  fyrir  þolendur ofbeldis</vt:lpstr>
      <vt:lpstr>Undirbúningurinn</vt:lpstr>
      <vt:lpstr>Bjarkarhlíð</vt:lpstr>
      <vt:lpstr>Bjarkarhlíð</vt:lpstr>
      <vt:lpstr>Hvernig störfum við?</vt:lpstr>
      <vt:lpstr>Framh.</vt:lpstr>
      <vt:lpstr>Árið 2022 sóttu 978 nýjir einstaklingar þjónustu í  Bjarkarhlíð</vt:lpstr>
      <vt:lpstr>Kynjaskipting þjónustuþega árið 2022</vt:lpstr>
      <vt:lpstr>“Glímir þú við afleiðingar vegna ofbeldis”?</vt:lpstr>
      <vt:lpstr>Birtingarmyndir  ofbeldis</vt:lpstr>
      <vt:lpstr>Það sem við vitum um ofbeldi gegn öldruðum</vt:lpstr>
      <vt:lpstr>Áhættuþættir</vt:lpstr>
      <vt:lpstr>Hvað er hægt að gera</vt:lpstr>
      <vt:lpstr>Hvernig förum við að?</vt:lpstr>
      <vt:lpstr>Af hverju tölum við um ofbeldi?</vt:lpstr>
      <vt:lpstr>PowerPoint Presentation</vt:lpstr>
      <vt:lpstr>Takk fyrir mig  </vt:lpstr>
      <vt:lpstr>Þjóðerni þjónustuþega  Bjarkarhlíðar</vt:lpstr>
      <vt:lpstr>PowerPoint Presentation</vt:lpstr>
      <vt:lpstr>Lets talk about domestic  violence!</vt:lpstr>
      <vt:lpstr>Kerfisbundið  áhættumat á  heimilisofbeldi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Jenný Kristín Valberg</dc:creator>
  <cp:lastModifiedBy>Birna Sif Atladóttir</cp:lastModifiedBy>
  <cp:revision>29</cp:revision>
  <dcterms:created xsi:type="dcterms:W3CDTF">2023-10-26T13:22:45Z</dcterms:created>
  <dcterms:modified xsi:type="dcterms:W3CDTF">2024-02-28T08:12:16Z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2023-10-10T00:00:00Z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2023-10-26T00:00:00Z</vt:filetime>
  </property>
  <property fmtid="{D5CDD505-2E9C-101B-9397-08002B2CF9AE}" pid="5" name="ContentTypeId">
    <vt:lpwstr>0x0101003492E4F8D3177A46ACCB7910AF317C36</vt:lpwstr>
  </property>
</Properties>
</file>